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2" r:id="rId6"/>
    <p:sldId id="261" r:id="rId7"/>
    <p:sldId id="260"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3201AF-427D-AB54-2B83-5CC31691DA07}"/>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BA47B258-FCB5-C62E-0626-D980BEB220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2283ACAE-2689-0ABD-A5E6-CB3069A66718}"/>
              </a:ext>
            </a:extLst>
          </p:cNvPr>
          <p:cNvSpPr>
            <a:spLocks noGrp="1"/>
          </p:cNvSpPr>
          <p:nvPr>
            <p:ph type="dt" sz="half" idx="10"/>
          </p:nvPr>
        </p:nvSpPr>
        <p:spPr/>
        <p:txBody>
          <a:bodyPr/>
          <a:lstStyle/>
          <a:p>
            <a:fld id="{B464890C-4591-452B-AAF9-8B984DD62DA5}" type="datetimeFigureOut">
              <a:rPr lang="en-GB" smtClean="0"/>
              <a:t>14/03/2023</a:t>
            </a:fld>
            <a:endParaRPr lang="en-GB"/>
          </a:p>
        </p:txBody>
      </p:sp>
      <p:sp>
        <p:nvSpPr>
          <p:cNvPr id="5" name="Segnaposto piè di pagina 4">
            <a:extLst>
              <a:ext uri="{FF2B5EF4-FFF2-40B4-BE49-F238E27FC236}">
                <a16:creationId xmlns:a16="http://schemas.microsoft.com/office/drawing/2014/main" id="{6EBFDCFD-9491-31F5-817B-4630A26EECA6}"/>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6685653-D895-A655-9690-04F2D30B32FE}"/>
              </a:ext>
            </a:extLst>
          </p:cNvPr>
          <p:cNvSpPr>
            <a:spLocks noGrp="1"/>
          </p:cNvSpPr>
          <p:nvPr>
            <p:ph type="sldNum" sz="quarter" idx="12"/>
          </p:nvPr>
        </p:nvSpPr>
        <p:spPr/>
        <p:txBody>
          <a:bodyPr/>
          <a:lstStyle/>
          <a:p>
            <a:fld id="{8CE6F3AC-6F2B-4B29-8FFC-82F2ED9E4750}" type="slidenum">
              <a:rPr lang="en-GB" smtClean="0"/>
              <a:t>‹N›</a:t>
            </a:fld>
            <a:endParaRPr lang="en-GB"/>
          </a:p>
        </p:txBody>
      </p:sp>
    </p:spTree>
    <p:extLst>
      <p:ext uri="{BB962C8B-B14F-4D97-AF65-F5344CB8AC3E}">
        <p14:creationId xmlns:p14="http://schemas.microsoft.com/office/powerpoint/2010/main" val="1204497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E7E662-F118-AB17-4400-91801607FEF1}"/>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994ECE10-C936-5FA2-CC03-8989AEAF56A3}"/>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4A679495-FC57-71AA-BAC4-891B6F0AC66A}"/>
              </a:ext>
            </a:extLst>
          </p:cNvPr>
          <p:cNvSpPr>
            <a:spLocks noGrp="1"/>
          </p:cNvSpPr>
          <p:nvPr>
            <p:ph type="dt" sz="half" idx="10"/>
          </p:nvPr>
        </p:nvSpPr>
        <p:spPr/>
        <p:txBody>
          <a:bodyPr/>
          <a:lstStyle/>
          <a:p>
            <a:fld id="{B464890C-4591-452B-AAF9-8B984DD62DA5}" type="datetimeFigureOut">
              <a:rPr lang="en-GB" smtClean="0"/>
              <a:t>14/03/2023</a:t>
            </a:fld>
            <a:endParaRPr lang="en-GB"/>
          </a:p>
        </p:txBody>
      </p:sp>
      <p:sp>
        <p:nvSpPr>
          <p:cNvPr id="5" name="Segnaposto piè di pagina 4">
            <a:extLst>
              <a:ext uri="{FF2B5EF4-FFF2-40B4-BE49-F238E27FC236}">
                <a16:creationId xmlns:a16="http://schemas.microsoft.com/office/drawing/2014/main" id="{9E8BFAEB-93D1-B5AB-FBCC-0C0459D7608E}"/>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B4378DD9-5FA5-9334-6FF5-C2678E287E0A}"/>
              </a:ext>
            </a:extLst>
          </p:cNvPr>
          <p:cNvSpPr>
            <a:spLocks noGrp="1"/>
          </p:cNvSpPr>
          <p:nvPr>
            <p:ph type="sldNum" sz="quarter" idx="12"/>
          </p:nvPr>
        </p:nvSpPr>
        <p:spPr/>
        <p:txBody>
          <a:bodyPr/>
          <a:lstStyle/>
          <a:p>
            <a:fld id="{8CE6F3AC-6F2B-4B29-8FFC-82F2ED9E4750}" type="slidenum">
              <a:rPr lang="en-GB" smtClean="0"/>
              <a:t>‹N›</a:t>
            </a:fld>
            <a:endParaRPr lang="en-GB"/>
          </a:p>
        </p:txBody>
      </p:sp>
    </p:spTree>
    <p:extLst>
      <p:ext uri="{BB962C8B-B14F-4D97-AF65-F5344CB8AC3E}">
        <p14:creationId xmlns:p14="http://schemas.microsoft.com/office/powerpoint/2010/main" val="1558078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ECB7269B-2B0D-BF1B-F590-A81387C4B00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2B9903B8-6AF7-A5BD-4E8D-83732999890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1309A3A6-E75F-6545-946D-D7A067A3FD58}"/>
              </a:ext>
            </a:extLst>
          </p:cNvPr>
          <p:cNvSpPr>
            <a:spLocks noGrp="1"/>
          </p:cNvSpPr>
          <p:nvPr>
            <p:ph type="dt" sz="half" idx="10"/>
          </p:nvPr>
        </p:nvSpPr>
        <p:spPr/>
        <p:txBody>
          <a:bodyPr/>
          <a:lstStyle/>
          <a:p>
            <a:fld id="{B464890C-4591-452B-AAF9-8B984DD62DA5}" type="datetimeFigureOut">
              <a:rPr lang="en-GB" smtClean="0"/>
              <a:t>14/03/2023</a:t>
            </a:fld>
            <a:endParaRPr lang="en-GB"/>
          </a:p>
        </p:txBody>
      </p:sp>
      <p:sp>
        <p:nvSpPr>
          <p:cNvPr id="5" name="Segnaposto piè di pagina 4">
            <a:extLst>
              <a:ext uri="{FF2B5EF4-FFF2-40B4-BE49-F238E27FC236}">
                <a16:creationId xmlns:a16="http://schemas.microsoft.com/office/drawing/2014/main" id="{0478D150-ED29-9D74-5433-1230C1887C14}"/>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8A1D36BB-A3D6-49AC-8E43-62538A7E73C0}"/>
              </a:ext>
            </a:extLst>
          </p:cNvPr>
          <p:cNvSpPr>
            <a:spLocks noGrp="1"/>
          </p:cNvSpPr>
          <p:nvPr>
            <p:ph type="sldNum" sz="quarter" idx="12"/>
          </p:nvPr>
        </p:nvSpPr>
        <p:spPr/>
        <p:txBody>
          <a:bodyPr/>
          <a:lstStyle/>
          <a:p>
            <a:fld id="{8CE6F3AC-6F2B-4B29-8FFC-82F2ED9E4750}" type="slidenum">
              <a:rPr lang="en-GB" smtClean="0"/>
              <a:t>‹N›</a:t>
            </a:fld>
            <a:endParaRPr lang="en-GB"/>
          </a:p>
        </p:txBody>
      </p:sp>
    </p:spTree>
    <p:extLst>
      <p:ext uri="{BB962C8B-B14F-4D97-AF65-F5344CB8AC3E}">
        <p14:creationId xmlns:p14="http://schemas.microsoft.com/office/powerpoint/2010/main" val="1712535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AE75BA-0E1A-41E2-F9AE-3817F0E7619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E969BA67-74AA-0C71-1377-57939F6592F9}"/>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9D1CB9CE-E475-48B6-C045-0AE901E159A6}"/>
              </a:ext>
            </a:extLst>
          </p:cNvPr>
          <p:cNvSpPr>
            <a:spLocks noGrp="1"/>
          </p:cNvSpPr>
          <p:nvPr>
            <p:ph type="dt" sz="half" idx="10"/>
          </p:nvPr>
        </p:nvSpPr>
        <p:spPr/>
        <p:txBody>
          <a:bodyPr/>
          <a:lstStyle/>
          <a:p>
            <a:fld id="{B464890C-4591-452B-AAF9-8B984DD62DA5}" type="datetimeFigureOut">
              <a:rPr lang="en-GB" smtClean="0"/>
              <a:t>14/03/2023</a:t>
            </a:fld>
            <a:endParaRPr lang="en-GB"/>
          </a:p>
        </p:txBody>
      </p:sp>
      <p:sp>
        <p:nvSpPr>
          <p:cNvPr id="5" name="Segnaposto piè di pagina 4">
            <a:extLst>
              <a:ext uri="{FF2B5EF4-FFF2-40B4-BE49-F238E27FC236}">
                <a16:creationId xmlns:a16="http://schemas.microsoft.com/office/drawing/2014/main" id="{E51F63A5-4EDA-858E-719F-3AFBB6943C1D}"/>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117C2651-FF75-0A35-55A8-181321A74971}"/>
              </a:ext>
            </a:extLst>
          </p:cNvPr>
          <p:cNvSpPr>
            <a:spLocks noGrp="1"/>
          </p:cNvSpPr>
          <p:nvPr>
            <p:ph type="sldNum" sz="quarter" idx="12"/>
          </p:nvPr>
        </p:nvSpPr>
        <p:spPr/>
        <p:txBody>
          <a:bodyPr/>
          <a:lstStyle/>
          <a:p>
            <a:fld id="{8CE6F3AC-6F2B-4B29-8FFC-82F2ED9E4750}" type="slidenum">
              <a:rPr lang="en-GB" smtClean="0"/>
              <a:t>‹N›</a:t>
            </a:fld>
            <a:endParaRPr lang="en-GB"/>
          </a:p>
        </p:txBody>
      </p:sp>
    </p:spTree>
    <p:extLst>
      <p:ext uri="{BB962C8B-B14F-4D97-AF65-F5344CB8AC3E}">
        <p14:creationId xmlns:p14="http://schemas.microsoft.com/office/powerpoint/2010/main" val="713966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957135-4456-1D74-D71C-B8872B43B054}"/>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7C3A103D-FC3B-B5C7-88E3-3641E0947D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0682B0D-9207-D228-3F4E-BF8B399D3821}"/>
              </a:ext>
            </a:extLst>
          </p:cNvPr>
          <p:cNvSpPr>
            <a:spLocks noGrp="1"/>
          </p:cNvSpPr>
          <p:nvPr>
            <p:ph type="dt" sz="half" idx="10"/>
          </p:nvPr>
        </p:nvSpPr>
        <p:spPr/>
        <p:txBody>
          <a:bodyPr/>
          <a:lstStyle/>
          <a:p>
            <a:fld id="{B464890C-4591-452B-AAF9-8B984DD62DA5}" type="datetimeFigureOut">
              <a:rPr lang="en-GB" smtClean="0"/>
              <a:t>14/03/2023</a:t>
            </a:fld>
            <a:endParaRPr lang="en-GB"/>
          </a:p>
        </p:txBody>
      </p:sp>
      <p:sp>
        <p:nvSpPr>
          <p:cNvPr id="5" name="Segnaposto piè di pagina 4">
            <a:extLst>
              <a:ext uri="{FF2B5EF4-FFF2-40B4-BE49-F238E27FC236}">
                <a16:creationId xmlns:a16="http://schemas.microsoft.com/office/drawing/2014/main" id="{A9046B35-F4EF-41FE-C2EB-3E07CD72AF6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6EC95A86-14B0-4A8D-A6DD-5D648B8AF37D}"/>
              </a:ext>
            </a:extLst>
          </p:cNvPr>
          <p:cNvSpPr>
            <a:spLocks noGrp="1"/>
          </p:cNvSpPr>
          <p:nvPr>
            <p:ph type="sldNum" sz="quarter" idx="12"/>
          </p:nvPr>
        </p:nvSpPr>
        <p:spPr/>
        <p:txBody>
          <a:bodyPr/>
          <a:lstStyle/>
          <a:p>
            <a:fld id="{8CE6F3AC-6F2B-4B29-8FFC-82F2ED9E4750}" type="slidenum">
              <a:rPr lang="en-GB" smtClean="0"/>
              <a:t>‹N›</a:t>
            </a:fld>
            <a:endParaRPr lang="en-GB"/>
          </a:p>
        </p:txBody>
      </p:sp>
    </p:spTree>
    <p:extLst>
      <p:ext uri="{BB962C8B-B14F-4D97-AF65-F5344CB8AC3E}">
        <p14:creationId xmlns:p14="http://schemas.microsoft.com/office/powerpoint/2010/main" val="1760194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8C997D-7886-37F4-17C1-3615081082A9}"/>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6061EF49-6087-8750-01F1-834CA49CB03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5CE011B3-4F64-83D1-E535-E51FB27FB30F}"/>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FB098567-63E8-5677-9375-04879E55249B}"/>
              </a:ext>
            </a:extLst>
          </p:cNvPr>
          <p:cNvSpPr>
            <a:spLocks noGrp="1"/>
          </p:cNvSpPr>
          <p:nvPr>
            <p:ph type="dt" sz="half" idx="10"/>
          </p:nvPr>
        </p:nvSpPr>
        <p:spPr/>
        <p:txBody>
          <a:bodyPr/>
          <a:lstStyle/>
          <a:p>
            <a:fld id="{B464890C-4591-452B-AAF9-8B984DD62DA5}" type="datetimeFigureOut">
              <a:rPr lang="en-GB" smtClean="0"/>
              <a:t>14/03/2023</a:t>
            </a:fld>
            <a:endParaRPr lang="en-GB"/>
          </a:p>
        </p:txBody>
      </p:sp>
      <p:sp>
        <p:nvSpPr>
          <p:cNvPr id="6" name="Segnaposto piè di pagina 5">
            <a:extLst>
              <a:ext uri="{FF2B5EF4-FFF2-40B4-BE49-F238E27FC236}">
                <a16:creationId xmlns:a16="http://schemas.microsoft.com/office/drawing/2014/main" id="{7D5DAA7E-FE0D-9479-AC16-90470300BE93}"/>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30E6194D-4975-B9ED-C8C5-C6CAF7B8719A}"/>
              </a:ext>
            </a:extLst>
          </p:cNvPr>
          <p:cNvSpPr>
            <a:spLocks noGrp="1"/>
          </p:cNvSpPr>
          <p:nvPr>
            <p:ph type="sldNum" sz="quarter" idx="12"/>
          </p:nvPr>
        </p:nvSpPr>
        <p:spPr/>
        <p:txBody>
          <a:bodyPr/>
          <a:lstStyle/>
          <a:p>
            <a:fld id="{8CE6F3AC-6F2B-4B29-8FFC-82F2ED9E4750}" type="slidenum">
              <a:rPr lang="en-GB" smtClean="0"/>
              <a:t>‹N›</a:t>
            </a:fld>
            <a:endParaRPr lang="en-GB"/>
          </a:p>
        </p:txBody>
      </p:sp>
    </p:spTree>
    <p:extLst>
      <p:ext uri="{BB962C8B-B14F-4D97-AF65-F5344CB8AC3E}">
        <p14:creationId xmlns:p14="http://schemas.microsoft.com/office/powerpoint/2010/main" val="2025416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392DA4-9AAC-C85F-0C99-DD1172E0B6AD}"/>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D0E0849E-F627-4FDB-B9C7-3CCF97D62B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A2E7015C-1620-F804-7F7E-0E77ED42EB7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8CA90537-EB34-2FD7-45B0-DB22BE3ED0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517B0727-5C2A-2D55-9ECC-DDA5638FCF8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EBE23114-7B76-450F-4FB7-5F29E361BD5D}"/>
              </a:ext>
            </a:extLst>
          </p:cNvPr>
          <p:cNvSpPr>
            <a:spLocks noGrp="1"/>
          </p:cNvSpPr>
          <p:nvPr>
            <p:ph type="dt" sz="half" idx="10"/>
          </p:nvPr>
        </p:nvSpPr>
        <p:spPr/>
        <p:txBody>
          <a:bodyPr/>
          <a:lstStyle/>
          <a:p>
            <a:fld id="{B464890C-4591-452B-AAF9-8B984DD62DA5}" type="datetimeFigureOut">
              <a:rPr lang="en-GB" smtClean="0"/>
              <a:t>14/03/2023</a:t>
            </a:fld>
            <a:endParaRPr lang="en-GB"/>
          </a:p>
        </p:txBody>
      </p:sp>
      <p:sp>
        <p:nvSpPr>
          <p:cNvPr id="8" name="Segnaposto piè di pagina 7">
            <a:extLst>
              <a:ext uri="{FF2B5EF4-FFF2-40B4-BE49-F238E27FC236}">
                <a16:creationId xmlns:a16="http://schemas.microsoft.com/office/drawing/2014/main" id="{B4A50D1C-48F1-05C0-5C52-18C0A5CAF2D3}"/>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E9D09292-6073-96BA-7E12-06D923CFCF92}"/>
              </a:ext>
            </a:extLst>
          </p:cNvPr>
          <p:cNvSpPr>
            <a:spLocks noGrp="1"/>
          </p:cNvSpPr>
          <p:nvPr>
            <p:ph type="sldNum" sz="quarter" idx="12"/>
          </p:nvPr>
        </p:nvSpPr>
        <p:spPr/>
        <p:txBody>
          <a:bodyPr/>
          <a:lstStyle/>
          <a:p>
            <a:fld id="{8CE6F3AC-6F2B-4B29-8FFC-82F2ED9E4750}" type="slidenum">
              <a:rPr lang="en-GB" smtClean="0"/>
              <a:t>‹N›</a:t>
            </a:fld>
            <a:endParaRPr lang="en-GB"/>
          </a:p>
        </p:txBody>
      </p:sp>
    </p:spTree>
    <p:extLst>
      <p:ext uri="{BB962C8B-B14F-4D97-AF65-F5344CB8AC3E}">
        <p14:creationId xmlns:p14="http://schemas.microsoft.com/office/powerpoint/2010/main" val="4111897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0A3A88-5C99-9901-BA05-DE483776E24C}"/>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A618DF47-CC19-C935-5BE2-47A77D0F5D25}"/>
              </a:ext>
            </a:extLst>
          </p:cNvPr>
          <p:cNvSpPr>
            <a:spLocks noGrp="1"/>
          </p:cNvSpPr>
          <p:nvPr>
            <p:ph type="dt" sz="half" idx="10"/>
          </p:nvPr>
        </p:nvSpPr>
        <p:spPr/>
        <p:txBody>
          <a:bodyPr/>
          <a:lstStyle/>
          <a:p>
            <a:fld id="{B464890C-4591-452B-AAF9-8B984DD62DA5}" type="datetimeFigureOut">
              <a:rPr lang="en-GB" smtClean="0"/>
              <a:t>14/03/2023</a:t>
            </a:fld>
            <a:endParaRPr lang="en-GB"/>
          </a:p>
        </p:txBody>
      </p:sp>
      <p:sp>
        <p:nvSpPr>
          <p:cNvPr id="4" name="Segnaposto piè di pagina 3">
            <a:extLst>
              <a:ext uri="{FF2B5EF4-FFF2-40B4-BE49-F238E27FC236}">
                <a16:creationId xmlns:a16="http://schemas.microsoft.com/office/drawing/2014/main" id="{F3691F7F-82E9-29EB-7EF8-70559997A4CD}"/>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1CF49F1D-AD0A-2D05-36F5-4E007A6C2C6E}"/>
              </a:ext>
            </a:extLst>
          </p:cNvPr>
          <p:cNvSpPr>
            <a:spLocks noGrp="1"/>
          </p:cNvSpPr>
          <p:nvPr>
            <p:ph type="sldNum" sz="quarter" idx="12"/>
          </p:nvPr>
        </p:nvSpPr>
        <p:spPr/>
        <p:txBody>
          <a:bodyPr/>
          <a:lstStyle/>
          <a:p>
            <a:fld id="{8CE6F3AC-6F2B-4B29-8FFC-82F2ED9E4750}" type="slidenum">
              <a:rPr lang="en-GB" smtClean="0"/>
              <a:t>‹N›</a:t>
            </a:fld>
            <a:endParaRPr lang="en-GB"/>
          </a:p>
        </p:txBody>
      </p:sp>
    </p:spTree>
    <p:extLst>
      <p:ext uri="{BB962C8B-B14F-4D97-AF65-F5344CB8AC3E}">
        <p14:creationId xmlns:p14="http://schemas.microsoft.com/office/powerpoint/2010/main" val="4052613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A59776E-1D81-9ED4-0E2A-1240E3E9B646}"/>
              </a:ext>
            </a:extLst>
          </p:cNvPr>
          <p:cNvSpPr>
            <a:spLocks noGrp="1"/>
          </p:cNvSpPr>
          <p:nvPr>
            <p:ph type="dt" sz="half" idx="10"/>
          </p:nvPr>
        </p:nvSpPr>
        <p:spPr/>
        <p:txBody>
          <a:bodyPr/>
          <a:lstStyle/>
          <a:p>
            <a:fld id="{B464890C-4591-452B-AAF9-8B984DD62DA5}" type="datetimeFigureOut">
              <a:rPr lang="en-GB" smtClean="0"/>
              <a:t>14/03/2023</a:t>
            </a:fld>
            <a:endParaRPr lang="en-GB"/>
          </a:p>
        </p:txBody>
      </p:sp>
      <p:sp>
        <p:nvSpPr>
          <p:cNvPr id="3" name="Segnaposto piè di pagina 2">
            <a:extLst>
              <a:ext uri="{FF2B5EF4-FFF2-40B4-BE49-F238E27FC236}">
                <a16:creationId xmlns:a16="http://schemas.microsoft.com/office/drawing/2014/main" id="{CCEAA045-7A71-C728-746F-B002EDD80C28}"/>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A282FAB7-3049-BD1A-C27B-589AFE0E479A}"/>
              </a:ext>
            </a:extLst>
          </p:cNvPr>
          <p:cNvSpPr>
            <a:spLocks noGrp="1"/>
          </p:cNvSpPr>
          <p:nvPr>
            <p:ph type="sldNum" sz="quarter" idx="12"/>
          </p:nvPr>
        </p:nvSpPr>
        <p:spPr/>
        <p:txBody>
          <a:bodyPr/>
          <a:lstStyle/>
          <a:p>
            <a:fld id="{8CE6F3AC-6F2B-4B29-8FFC-82F2ED9E4750}" type="slidenum">
              <a:rPr lang="en-GB" smtClean="0"/>
              <a:t>‹N›</a:t>
            </a:fld>
            <a:endParaRPr lang="en-GB"/>
          </a:p>
        </p:txBody>
      </p:sp>
    </p:spTree>
    <p:extLst>
      <p:ext uri="{BB962C8B-B14F-4D97-AF65-F5344CB8AC3E}">
        <p14:creationId xmlns:p14="http://schemas.microsoft.com/office/powerpoint/2010/main" val="2427602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266830-76A9-A5DD-07D3-65F30676CCE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127CA3F0-A5D4-DF6A-7B88-ABBE34A41F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E8BC03E8-F1AF-767C-D8F6-6B4868BA0D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3FFB872-F8B4-842E-54CA-E009151E3D92}"/>
              </a:ext>
            </a:extLst>
          </p:cNvPr>
          <p:cNvSpPr>
            <a:spLocks noGrp="1"/>
          </p:cNvSpPr>
          <p:nvPr>
            <p:ph type="dt" sz="half" idx="10"/>
          </p:nvPr>
        </p:nvSpPr>
        <p:spPr/>
        <p:txBody>
          <a:bodyPr/>
          <a:lstStyle/>
          <a:p>
            <a:fld id="{B464890C-4591-452B-AAF9-8B984DD62DA5}" type="datetimeFigureOut">
              <a:rPr lang="en-GB" smtClean="0"/>
              <a:t>14/03/2023</a:t>
            </a:fld>
            <a:endParaRPr lang="en-GB"/>
          </a:p>
        </p:txBody>
      </p:sp>
      <p:sp>
        <p:nvSpPr>
          <p:cNvPr id="6" name="Segnaposto piè di pagina 5">
            <a:extLst>
              <a:ext uri="{FF2B5EF4-FFF2-40B4-BE49-F238E27FC236}">
                <a16:creationId xmlns:a16="http://schemas.microsoft.com/office/drawing/2014/main" id="{3AA568BF-3D7C-165E-36DE-A9DAA477C6E1}"/>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E2486BDF-8D1A-B10A-6CA5-D0E08565DEBF}"/>
              </a:ext>
            </a:extLst>
          </p:cNvPr>
          <p:cNvSpPr>
            <a:spLocks noGrp="1"/>
          </p:cNvSpPr>
          <p:nvPr>
            <p:ph type="sldNum" sz="quarter" idx="12"/>
          </p:nvPr>
        </p:nvSpPr>
        <p:spPr/>
        <p:txBody>
          <a:bodyPr/>
          <a:lstStyle/>
          <a:p>
            <a:fld id="{8CE6F3AC-6F2B-4B29-8FFC-82F2ED9E4750}" type="slidenum">
              <a:rPr lang="en-GB" smtClean="0"/>
              <a:t>‹N›</a:t>
            </a:fld>
            <a:endParaRPr lang="en-GB"/>
          </a:p>
        </p:txBody>
      </p:sp>
    </p:spTree>
    <p:extLst>
      <p:ext uri="{BB962C8B-B14F-4D97-AF65-F5344CB8AC3E}">
        <p14:creationId xmlns:p14="http://schemas.microsoft.com/office/powerpoint/2010/main" val="945230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CA1CFD-A67A-2710-8690-B69F21812FA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AFFA4054-6BC9-0DC2-53EF-156E97D850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AA960E7F-AA3D-AFB7-D6EC-DDC1A13AD7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17AB5DF-E337-F5D2-ABBB-041E47DDE70F}"/>
              </a:ext>
            </a:extLst>
          </p:cNvPr>
          <p:cNvSpPr>
            <a:spLocks noGrp="1"/>
          </p:cNvSpPr>
          <p:nvPr>
            <p:ph type="dt" sz="half" idx="10"/>
          </p:nvPr>
        </p:nvSpPr>
        <p:spPr/>
        <p:txBody>
          <a:bodyPr/>
          <a:lstStyle/>
          <a:p>
            <a:fld id="{B464890C-4591-452B-AAF9-8B984DD62DA5}" type="datetimeFigureOut">
              <a:rPr lang="en-GB" smtClean="0"/>
              <a:t>14/03/2023</a:t>
            </a:fld>
            <a:endParaRPr lang="en-GB"/>
          </a:p>
        </p:txBody>
      </p:sp>
      <p:sp>
        <p:nvSpPr>
          <p:cNvPr id="6" name="Segnaposto piè di pagina 5">
            <a:extLst>
              <a:ext uri="{FF2B5EF4-FFF2-40B4-BE49-F238E27FC236}">
                <a16:creationId xmlns:a16="http://schemas.microsoft.com/office/drawing/2014/main" id="{601A0636-072B-6D81-5472-FB38A1143A11}"/>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830556E9-EE19-12E9-6D07-7D1A98729DDB}"/>
              </a:ext>
            </a:extLst>
          </p:cNvPr>
          <p:cNvSpPr>
            <a:spLocks noGrp="1"/>
          </p:cNvSpPr>
          <p:nvPr>
            <p:ph type="sldNum" sz="quarter" idx="12"/>
          </p:nvPr>
        </p:nvSpPr>
        <p:spPr/>
        <p:txBody>
          <a:bodyPr/>
          <a:lstStyle/>
          <a:p>
            <a:fld id="{8CE6F3AC-6F2B-4B29-8FFC-82F2ED9E4750}" type="slidenum">
              <a:rPr lang="en-GB" smtClean="0"/>
              <a:t>‹N›</a:t>
            </a:fld>
            <a:endParaRPr lang="en-GB"/>
          </a:p>
        </p:txBody>
      </p:sp>
    </p:spTree>
    <p:extLst>
      <p:ext uri="{BB962C8B-B14F-4D97-AF65-F5344CB8AC3E}">
        <p14:creationId xmlns:p14="http://schemas.microsoft.com/office/powerpoint/2010/main" val="794318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61B4FCB-C41D-5EDA-2132-7B0D1E5313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AA6D1C5B-48EF-B104-A5F4-8475BCAB3F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EE71ACE4-910D-27E5-963C-7328E7E47C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64890C-4591-452B-AAF9-8B984DD62DA5}" type="datetimeFigureOut">
              <a:rPr lang="en-GB" smtClean="0"/>
              <a:t>14/03/2023</a:t>
            </a:fld>
            <a:endParaRPr lang="en-GB"/>
          </a:p>
        </p:txBody>
      </p:sp>
      <p:sp>
        <p:nvSpPr>
          <p:cNvPr id="5" name="Segnaposto piè di pagina 4">
            <a:extLst>
              <a:ext uri="{FF2B5EF4-FFF2-40B4-BE49-F238E27FC236}">
                <a16:creationId xmlns:a16="http://schemas.microsoft.com/office/drawing/2014/main" id="{E30F71BF-93FC-4B06-57BE-D4F9485C8E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44284D42-5F5D-7197-EC25-B4E22706AF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E6F3AC-6F2B-4B29-8FFC-82F2ED9E4750}" type="slidenum">
              <a:rPr lang="en-GB" smtClean="0"/>
              <a:t>‹N›</a:t>
            </a:fld>
            <a:endParaRPr lang="en-GB"/>
          </a:p>
        </p:txBody>
      </p:sp>
    </p:spTree>
    <p:extLst>
      <p:ext uri="{BB962C8B-B14F-4D97-AF65-F5344CB8AC3E}">
        <p14:creationId xmlns:p14="http://schemas.microsoft.com/office/powerpoint/2010/main" val="450966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A633071A-0212-7B8C-3E27-034383FD5925}"/>
              </a:ext>
            </a:extLst>
          </p:cNvPr>
          <p:cNvSpPr txBox="1"/>
          <p:nvPr/>
        </p:nvSpPr>
        <p:spPr>
          <a:xfrm>
            <a:off x="3842915" y="1094315"/>
            <a:ext cx="4506170" cy="830997"/>
          </a:xfrm>
          <a:prstGeom prst="rect">
            <a:avLst/>
          </a:prstGeom>
          <a:noFill/>
        </p:spPr>
        <p:txBody>
          <a:bodyPr wrap="none" rtlCol="0">
            <a:spAutoFit/>
          </a:bodyPr>
          <a:lstStyle/>
          <a:p>
            <a:pPr algn="ctr"/>
            <a:r>
              <a:rPr lang="it-IT" sz="4800" b="1" dirty="0">
                <a:solidFill>
                  <a:srgbClr val="C00000"/>
                </a:solidFill>
              </a:rPr>
              <a:t>FORMERLY-Math</a:t>
            </a:r>
            <a:endParaRPr lang="en-US" sz="4800" b="1" dirty="0">
              <a:solidFill>
                <a:srgbClr val="C00000"/>
              </a:solidFill>
            </a:endParaRPr>
          </a:p>
        </p:txBody>
      </p:sp>
      <p:sp>
        <p:nvSpPr>
          <p:cNvPr id="5" name="Rettangolo 4">
            <a:extLst>
              <a:ext uri="{FF2B5EF4-FFF2-40B4-BE49-F238E27FC236}">
                <a16:creationId xmlns:a16="http://schemas.microsoft.com/office/drawing/2014/main" id="{9127AFB0-116E-CC8E-7CD2-ED5291F77299}"/>
              </a:ext>
            </a:extLst>
          </p:cNvPr>
          <p:cNvSpPr/>
          <p:nvPr/>
        </p:nvSpPr>
        <p:spPr>
          <a:xfrm>
            <a:off x="0" y="0"/>
            <a:ext cx="6096000" cy="307775"/>
          </a:xfrm>
          <a:prstGeom prst="rect">
            <a:avLst/>
          </a:prstGeom>
          <a:solidFill>
            <a:srgbClr val="C00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77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asellaDiTesto 7">
            <a:extLst>
              <a:ext uri="{FF2B5EF4-FFF2-40B4-BE49-F238E27FC236}">
                <a16:creationId xmlns:a16="http://schemas.microsoft.com/office/drawing/2014/main" id="{3A907652-44C2-08D7-18D0-6377716DDD68}"/>
              </a:ext>
            </a:extLst>
          </p:cNvPr>
          <p:cNvSpPr txBox="1"/>
          <p:nvPr/>
        </p:nvSpPr>
        <p:spPr>
          <a:xfrm>
            <a:off x="1738604" y="2440154"/>
            <a:ext cx="8714792" cy="830997"/>
          </a:xfrm>
          <a:prstGeom prst="rect">
            <a:avLst/>
          </a:prstGeom>
          <a:noFill/>
        </p:spPr>
        <p:txBody>
          <a:bodyPr wrap="square">
            <a:spAutoFit/>
          </a:bodyPr>
          <a:lstStyle/>
          <a:p>
            <a:pPr algn="ctr"/>
            <a:r>
              <a:rPr lang="en-GB" sz="2400" dirty="0">
                <a:solidFill>
                  <a:srgbClr val="C00000"/>
                </a:solidFill>
              </a:rPr>
              <a:t>Constrained Form-Finding through Membrane Equilibrium Analysis in Mathematica</a:t>
            </a:r>
          </a:p>
        </p:txBody>
      </p:sp>
      <p:sp>
        <p:nvSpPr>
          <p:cNvPr id="10" name="CasellaDiTesto 9">
            <a:extLst>
              <a:ext uri="{FF2B5EF4-FFF2-40B4-BE49-F238E27FC236}">
                <a16:creationId xmlns:a16="http://schemas.microsoft.com/office/drawing/2014/main" id="{1BF0D132-3A9C-D81E-8A33-92F082EB6483}"/>
              </a:ext>
            </a:extLst>
          </p:cNvPr>
          <p:cNvSpPr txBox="1"/>
          <p:nvPr/>
        </p:nvSpPr>
        <p:spPr>
          <a:xfrm>
            <a:off x="2824162" y="3785993"/>
            <a:ext cx="6543675" cy="369332"/>
          </a:xfrm>
          <a:prstGeom prst="rect">
            <a:avLst/>
          </a:prstGeom>
          <a:noFill/>
        </p:spPr>
        <p:txBody>
          <a:bodyPr wrap="square">
            <a:spAutoFit/>
          </a:bodyPr>
          <a:lstStyle/>
          <a:p>
            <a:pPr algn="ctr"/>
            <a:r>
              <a:rPr lang="en-GB" dirty="0">
                <a:solidFill>
                  <a:schemeClr val="tx1">
                    <a:lumMod val="50000"/>
                    <a:lumOff val="50000"/>
                  </a:schemeClr>
                </a:solidFill>
                <a:latin typeface="Courier New" panose="02070309020205020404" pitchFamily="49" charset="0"/>
                <a:cs typeface="Courier New" panose="02070309020205020404" pitchFamily="49" charset="0"/>
              </a:rPr>
              <a:t>https://github.com/colivieri89/FORMERLY-Math</a:t>
            </a:r>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1/29</a:t>
            </a:r>
          </a:p>
        </p:txBody>
      </p:sp>
      <p:sp>
        <p:nvSpPr>
          <p:cNvPr id="14" name="CasellaDiTesto 13">
            <a:extLst>
              <a:ext uri="{FF2B5EF4-FFF2-40B4-BE49-F238E27FC236}">
                <a16:creationId xmlns:a16="http://schemas.microsoft.com/office/drawing/2014/main" id="{B3F51839-7352-1A2F-121A-551EFC879680}"/>
              </a:ext>
            </a:extLst>
          </p:cNvPr>
          <p:cNvSpPr txBox="1"/>
          <p:nvPr/>
        </p:nvSpPr>
        <p:spPr>
          <a:xfrm>
            <a:off x="1593201" y="4670167"/>
            <a:ext cx="9005596" cy="1446550"/>
          </a:xfrm>
          <a:prstGeom prst="rect">
            <a:avLst/>
          </a:prstGeom>
          <a:noFill/>
        </p:spPr>
        <p:txBody>
          <a:bodyPr wrap="square">
            <a:spAutoFit/>
          </a:bodyPr>
          <a:lstStyle/>
          <a:p>
            <a:pPr algn="ctr">
              <a:spcAft>
                <a:spcPts val="600"/>
              </a:spcAft>
            </a:pPr>
            <a:r>
              <a:rPr lang="en-GB" sz="2400" dirty="0"/>
              <a:t>C. Olivieri</a:t>
            </a:r>
          </a:p>
          <a:p>
            <a:pPr algn="ctr">
              <a:spcAft>
                <a:spcPts val="600"/>
              </a:spcAft>
            </a:pPr>
            <a:r>
              <a:rPr lang="en-GB" dirty="0"/>
              <a:t>Department of Civil Engineering (DICIV), University of Salerno, Via Giovanni Paolo II, 132, 84084 </a:t>
            </a:r>
            <a:r>
              <a:rPr lang="en-GB" dirty="0" err="1"/>
              <a:t>Fisciano</a:t>
            </a:r>
            <a:r>
              <a:rPr lang="en-GB" dirty="0"/>
              <a:t>, SA, Italy</a:t>
            </a:r>
          </a:p>
          <a:p>
            <a:pPr algn="ctr"/>
            <a:r>
              <a:rPr lang="en-GB" dirty="0"/>
              <a:t>colivieri@unisa.it</a:t>
            </a:r>
          </a:p>
        </p:txBody>
      </p:sp>
    </p:spTree>
    <p:extLst>
      <p:ext uri="{BB962C8B-B14F-4D97-AF65-F5344CB8AC3E}">
        <p14:creationId xmlns:p14="http://schemas.microsoft.com/office/powerpoint/2010/main" val="1502766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2A0609B6-5C71-92AA-97EA-D401F0E409BB}"/>
              </a:ext>
            </a:extLst>
          </p:cNvPr>
          <p:cNvPicPr>
            <a:picLocks noChangeAspect="1"/>
          </p:cNvPicPr>
          <p:nvPr/>
        </p:nvPicPr>
        <p:blipFill rotWithShape="1">
          <a:blip r:embed="rId2"/>
          <a:srcRect r="10559" b="75263"/>
          <a:stretch/>
        </p:blipFill>
        <p:spPr>
          <a:xfrm>
            <a:off x="669676" y="1870171"/>
            <a:ext cx="10904659" cy="1154398"/>
          </a:xfrm>
          <a:prstGeom prst="rect">
            <a:avLst/>
          </a:prstGeom>
        </p:spPr>
      </p:pic>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27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10/29</a:t>
            </a:r>
          </a:p>
        </p:txBody>
      </p:sp>
      <p:sp>
        <p:nvSpPr>
          <p:cNvPr id="14" name="CasellaDiTesto 13">
            <a:extLst>
              <a:ext uri="{FF2B5EF4-FFF2-40B4-BE49-F238E27FC236}">
                <a16:creationId xmlns:a16="http://schemas.microsoft.com/office/drawing/2014/main" id="{B3F51839-7352-1A2F-121A-551EFC879680}"/>
              </a:ext>
            </a:extLst>
          </p:cNvPr>
          <p:cNvSpPr txBox="1"/>
          <p:nvPr/>
        </p:nvSpPr>
        <p:spPr>
          <a:xfrm>
            <a:off x="719371" y="1176554"/>
            <a:ext cx="10904659" cy="400110"/>
          </a:xfrm>
          <a:prstGeom prst="rect">
            <a:avLst/>
          </a:prstGeom>
          <a:noFill/>
        </p:spPr>
        <p:txBody>
          <a:bodyPr wrap="square">
            <a:spAutoFit/>
          </a:bodyPr>
          <a:lstStyle/>
          <a:p>
            <a:pPr algn="just">
              <a:spcAft>
                <a:spcPts val="2400"/>
              </a:spcAft>
            </a:pPr>
            <a:r>
              <a:rPr lang="en-GB" sz="2000" dirty="0"/>
              <a:t>In this sub-module three Dirichlet boundary conditions are defined:</a:t>
            </a: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4E249F5F-1A89-EDDA-F933-C39F906458E5}"/>
                  </a:ext>
                </a:extLst>
              </p:cNvPr>
              <p:cNvSpPr txBox="1"/>
              <p:nvPr/>
            </p:nvSpPr>
            <p:spPr>
              <a:xfrm>
                <a:off x="0" y="302710"/>
                <a:ext cx="12192000" cy="640265"/>
              </a:xfrm>
              <a:prstGeom prst="rect">
                <a:avLst/>
              </a:prstGeom>
              <a:solidFill>
                <a:schemeClr val="bg1">
                  <a:lumMod val="85000"/>
                </a:schemeClr>
              </a:solidFill>
            </p:spPr>
            <p:txBody>
              <a:bodyPr wrap="square" tIns="0" bIns="0" anchor="ctr" anchorCtr="0">
                <a:normAutofit/>
              </a:bodyPr>
              <a:lstStyle/>
              <a:p>
                <a:pPr marL="179388" marR="0" lvl="0" defTabSz="914400" rtl="0" eaLnBrk="1" fontAlgn="auto" latinLnBrk="0" hangingPunct="1">
                  <a:lnSpc>
                    <a:spcPct val="100000"/>
                  </a:lnSpc>
                  <a:spcBef>
                    <a:spcPts val="0"/>
                  </a:spcBef>
                  <a:spcAft>
                    <a:spcPts val="0"/>
                  </a:spcAft>
                  <a:buClrTx/>
                  <a:buSzTx/>
                  <a:buFontTx/>
                  <a:buNone/>
                  <a:tabLst/>
                  <a:defRPr/>
                </a:pPr>
                <a:r>
                  <a:rPr kumimoji="0" lang="en-GB" sz="280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Conditions </a:t>
                </a:r>
                <a14:m>
                  <m:oMath xmlns:m="http://schemas.openxmlformats.org/officeDocument/2006/math">
                    <m:sSub>
                      <m:sSubPr>
                        <m:ctrlPr>
                          <a:rPr kumimoji="0" lang="en-GB" sz="2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cs typeface="+mn-cs"/>
                          </a:rPr>
                        </m:ctrlPr>
                      </m:sSubPr>
                      <m:e>
                        <m:r>
                          <m:rPr>
                            <m:sty m:val="p"/>
                          </m:rPr>
                          <a:rPr kumimoji="0" lang="el-GR" sz="2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Cambria Math" panose="02040503050406030204" pitchFamily="18" charset="0"/>
                            <a:cs typeface="+mn-cs"/>
                          </a:rPr>
                          <m:t>Γ</m:t>
                        </m:r>
                      </m:e>
                      <m:sub>
                        <m:sSup>
                          <m:sSupPr>
                            <m:ctrlPr>
                              <a:rPr kumimoji="0" lang="it-IT" sz="2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cs typeface="+mn-cs"/>
                              </a:rPr>
                            </m:ctrlPr>
                          </m:sSupPr>
                          <m:e>
                            <m:r>
                              <a:rPr kumimoji="0" lang="it-IT" sz="2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cs typeface="+mn-cs"/>
                              </a:rPr>
                              <m:t>𝑆</m:t>
                            </m:r>
                          </m:e>
                          <m:sup>
                            <m:r>
                              <a:rPr kumimoji="0" lang="it-IT" sz="2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cs typeface="+mn-cs"/>
                              </a:rPr>
                              <m:t>𝑖</m:t>
                            </m:r>
                          </m:sup>
                        </m:sSup>
                      </m:sub>
                    </m:sSub>
                  </m:oMath>
                </a14:m>
                <a:r>
                  <a:rPr kumimoji="0" lang="en-GB" sz="280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 </a:t>
                </a:r>
                <a:endParaRPr lang="en-GB" sz="1400" dirty="0">
                  <a:latin typeface="Courier New" panose="02070309020205020404" pitchFamily="49" charset="0"/>
                  <a:cs typeface="Courier New" panose="02070309020205020404" pitchFamily="49" charset="0"/>
                </a:endParaRPr>
              </a:p>
            </p:txBody>
          </p:sp>
        </mc:Choice>
        <mc:Fallback xmlns="">
          <p:sp>
            <p:nvSpPr>
              <p:cNvPr id="2" name="CasellaDiTesto 1">
                <a:extLst>
                  <a:ext uri="{FF2B5EF4-FFF2-40B4-BE49-F238E27FC236}">
                    <a16:creationId xmlns:a16="http://schemas.microsoft.com/office/drawing/2014/main" id="{4E249F5F-1A89-EDDA-F933-C39F906458E5}"/>
                  </a:ext>
                </a:extLst>
              </p:cNvPr>
              <p:cNvSpPr txBox="1">
                <a:spLocks noRot="1" noChangeAspect="1" noMove="1" noResize="1" noEditPoints="1" noAdjustHandles="1" noChangeArrowheads="1" noChangeShapeType="1" noTextEdit="1"/>
              </p:cNvSpPr>
              <p:nvPr/>
            </p:nvSpPr>
            <p:spPr>
              <a:xfrm>
                <a:off x="0" y="302710"/>
                <a:ext cx="12192000" cy="640265"/>
              </a:xfrm>
              <a:prstGeom prst="rect">
                <a:avLst/>
              </a:prstGeom>
              <a:blipFill>
                <a:blip r:embed="rId3"/>
                <a:stretch>
                  <a:fillRect t="-1905" b="-15238"/>
                </a:stretch>
              </a:blipFill>
            </p:spPr>
            <p:txBody>
              <a:bodyPr/>
              <a:lstStyle/>
              <a:p>
                <a:r>
                  <a:rPr lang="en-GB">
                    <a:noFill/>
                  </a:rPr>
                  <a:t> </a:t>
                </a:r>
              </a:p>
            </p:txBody>
          </p:sp>
        </mc:Fallback>
      </mc:AlternateContent>
      <p:sp>
        <p:nvSpPr>
          <p:cNvPr id="3" name="CasellaDiTesto 2">
            <a:extLst>
              <a:ext uri="{FF2B5EF4-FFF2-40B4-BE49-F238E27FC236}">
                <a16:creationId xmlns:a16="http://schemas.microsoft.com/office/drawing/2014/main" id="{1B841F40-27D3-CEB6-43E1-07BC7C8AA996}"/>
              </a:ext>
            </a:extLst>
          </p:cNvPr>
          <p:cNvSpPr txBox="1"/>
          <p:nvPr/>
        </p:nvSpPr>
        <p:spPr>
          <a:xfrm>
            <a:off x="0" y="-5065"/>
            <a:ext cx="6096000" cy="307775"/>
          </a:xfrm>
          <a:prstGeom prst="rect">
            <a:avLst/>
          </a:prstGeom>
          <a:solidFill>
            <a:srgbClr val="C00000">
              <a:alpha val="44000"/>
            </a:srgbClr>
          </a:solidFill>
        </p:spPr>
        <p:txBody>
          <a:bodyPr wrap="square">
            <a:normAutofit/>
          </a:bodyPr>
          <a:lstStyle/>
          <a:p>
            <a:pPr algn="r"/>
            <a:r>
              <a:rPr lang="en-GB" sz="1400" b="1" dirty="0">
                <a:solidFill>
                  <a:schemeClr val="bg1"/>
                </a:solidFill>
                <a:cs typeface="Courier New" panose="02070309020205020404" pitchFamily="49" charset="0"/>
              </a:rPr>
              <a:t>Pre-processing</a:t>
            </a:r>
          </a:p>
        </p:txBody>
      </p:sp>
      <p:sp>
        <p:nvSpPr>
          <p:cNvPr id="24" name="Rettangolo 23">
            <a:extLst>
              <a:ext uri="{FF2B5EF4-FFF2-40B4-BE49-F238E27FC236}">
                <a16:creationId xmlns:a16="http://schemas.microsoft.com/office/drawing/2014/main" id="{D313086B-5101-FA28-5D9E-1CE3779293E7}"/>
              </a:ext>
            </a:extLst>
          </p:cNvPr>
          <p:cNvSpPr/>
          <p:nvPr/>
        </p:nvSpPr>
        <p:spPr>
          <a:xfrm>
            <a:off x="532558" y="2646910"/>
            <a:ext cx="373626" cy="2261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Immagine 8">
            <a:extLst>
              <a:ext uri="{FF2B5EF4-FFF2-40B4-BE49-F238E27FC236}">
                <a16:creationId xmlns:a16="http://schemas.microsoft.com/office/drawing/2014/main" id="{2B294FA5-5E71-C383-8C5F-E5E6D69F0213}"/>
              </a:ext>
            </a:extLst>
          </p:cNvPr>
          <p:cNvPicPr>
            <a:picLocks noChangeAspect="1"/>
          </p:cNvPicPr>
          <p:nvPr/>
        </p:nvPicPr>
        <p:blipFill rotWithShape="1">
          <a:blip r:embed="rId4"/>
          <a:srcRect r="10559" b="66876"/>
          <a:stretch/>
        </p:blipFill>
        <p:spPr>
          <a:xfrm>
            <a:off x="719371" y="3318076"/>
            <a:ext cx="10904659" cy="1224370"/>
          </a:xfrm>
          <a:prstGeom prst="rect">
            <a:avLst/>
          </a:prstGeom>
        </p:spPr>
      </p:pic>
      <p:pic>
        <p:nvPicPr>
          <p:cNvPr id="10" name="Immagine 9">
            <a:extLst>
              <a:ext uri="{FF2B5EF4-FFF2-40B4-BE49-F238E27FC236}">
                <a16:creationId xmlns:a16="http://schemas.microsoft.com/office/drawing/2014/main" id="{62343BD8-A5B1-E9EA-26A3-E4E30DC4FA0A}"/>
              </a:ext>
            </a:extLst>
          </p:cNvPr>
          <p:cNvPicPr>
            <a:picLocks noChangeAspect="1"/>
          </p:cNvPicPr>
          <p:nvPr/>
        </p:nvPicPr>
        <p:blipFill rotWithShape="1">
          <a:blip r:embed="rId4"/>
          <a:srcRect t="64009" r="52969"/>
          <a:stretch/>
        </p:blipFill>
        <p:spPr>
          <a:xfrm>
            <a:off x="719371" y="4514357"/>
            <a:ext cx="5734028" cy="1330339"/>
          </a:xfrm>
          <a:prstGeom prst="rect">
            <a:avLst/>
          </a:prstGeom>
        </p:spPr>
      </p:pic>
      <p:sp>
        <p:nvSpPr>
          <p:cNvPr id="11" name="Rettangolo 10">
            <a:extLst>
              <a:ext uri="{FF2B5EF4-FFF2-40B4-BE49-F238E27FC236}">
                <a16:creationId xmlns:a16="http://schemas.microsoft.com/office/drawing/2014/main" id="{24A422A5-4E4B-3438-E894-BE97536F6CE8}"/>
              </a:ext>
            </a:extLst>
          </p:cNvPr>
          <p:cNvSpPr/>
          <p:nvPr/>
        </p:nvSpPr>
        <p:spPr>
          <a:xfrm>
            <a:off x="532558" y="4107779"/>
            <a:ext cx="373626" cy="2261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ttangolo 14">
            <a:extLst>
              <a:ext uri="{FF2B5EF4-FFF2-40B4-BE49-F238E27FC236}">
                <a16:creationId xmlns:a16="http://schemas.microsoft.com/office/drawing/2014/main" id="{DE30C37D-1C1A-9EBB-5F7B-85AA794D71E4}"/>
              </a:ext>
            </a:extLst>
          </p:cNvPr>
          <p:cNvSpPr/>
          <p:nvPr/>
        </p:nvSpPr>
        <p:spPr>
          <a:xfrm>
            <a:off x="532558" y="4976283"/>
            <a:ext cx="373626" cy="2261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94216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27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11/29</a:t>
            </a: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4E249F5F-1A89-EDDA-F933-C39F906458E5}"/>
                  </a:ext>
                </a:extLst>
              </p:cNvPr>
              <p:cNvSpPr txBox="1"/>
              <p:nvPr/>
            </p:nvSpPr>
            <p:spPr>
              <a:xfrm>
                <a:off x="0" y="302710"/>
                <a:ext cx="12192000" cy="640265"/>
              </a:xfrm>
              <a:prstGeom prst="rect">
                <a:avLst/>
              </a:prstGeom>
              <a:solidFill>
                <a:schemeClr val="bg1">
                  <a:lumMod val="85000"/>
                </a:schemeClr>
              </a:solidFill>
            </p:spPr>
            <p:txBody>
              <a:bodyPr wrap="square" tIns="0" bIns="0" anchor="ctr" anchorCtr="0">
                <a:normAutofit/>
              </a:bodyPr>
              <a:lstStyle/>
              <a:p>
                <a:pPr marL="179388" marR="0" lvl="0" defTabSz="914400" rtl="0" eaLnBrk="1" fontAlgn="auto" latinLnBrk="0" hangingPunct="1">
                  <a:lnSpc>
                    <a:spcPct val="100000"/>
                  </a:lnSpc>
                  <a:spcBef>
                    <a:spcPts val="0"/>
                  </a:spcBef>
                  <a:spcAft>
                    <a:spcPts val="0"/>
                  </a:spcAft>
                  <a:buClrTx/>
                  <a:buSzTx/>
                  <a:buFontTx/>
                  <a:buNone/>
                  <a:tabLst/>
                  <a:defRPr/>
                </a:pPr>
                <a:r>
                  <a:rPr kumimoji="0" lang="en-GB" sz="280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Conditions </a:t>
                </a:r>
                <a14:m>
                  <m:oMath xmlns:m="http://schemas.openxmlformats.org/officeDocument/2006/math">
                    <m:sSub>
                      <m:sSubPr>
                        <m:ctrlPr>
                          <a:rPr kumimoji="0" lang="en-GB" sz="2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cs typeface="+mn-cs"/>
                          </a:rPr>
                        </m:ctrlPr>
                      </m:sSubPr>
                      <m:e>
                        <m:r>
                          <m:rPr>
                            <m:sty m:val="p"/>
                          </m:rPr>
                          <a:rPr kumimoji="0" lang="el-GR" sz="2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ea typeface="Cambria Math" panose="02040503050406030204" pitchFamily="18" charset="0"/>
                            <a:cs typeface="+mn-cs"/>
                          </a:rPr>
                          <m:t>Γ</m:t>
                        </m:r>
                      </m:e>
                      <m:sub>
                        <m:sSup>
                          <m:sSupPr>
                            <m:ctrlPr>
                              <a:rPr kumimoji="0" lang="it-IT" sz="2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cs typeface="+mn-cs"/>
                              </a:rPr>
                            </m:ctrlPr>
                          </m:sSupPr>
                          <m:e>
                            <m:r>
                              <a:rPr kumimoji="0" lang="it-IT" sz="2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cs typeface="+mn-cs"/>
                              </a:rPr>
                              <m:t>𝑆</m:t>
                            </m:r>
                          </m:e>
                          <m:sup>
                            <m:r>
                              <a:rPr kumimoji="0" lang="it-IT" sz="2800" b="0" i="1" u="none" strike="noStrike" kern="1200" cap="none" spc="0" normalizeH="0" baseline="0" noProof="0" smtClean="0">
                                <a:ln>
                                  <a:noFill/>
                                </a:ln>
                                <a:solidFill>
                                  <a:schemeClr val="tx1">
                                    <a:lumMod val="65000"/>
                                    <a:lumOff val="35000"/>
                                  </a:schemeClr>
                                </a:solidFill>
                                <a:effectLst/>
                                <a:uLnTx/>
                                <a:uFillTx/>
                                <a:latin typeface="Cambria Math" panose="02040503050406030204" pitchFamily="18" charset="0"/>
                                <a:cs typeface="+mn-cs"/>
                              </a:rPr>
                              <m:t>𝑖</m:t>
                            </m:r>
                          </m:sup>
                        </m:sSup>
                      </m:sub>
                    </m:sSub>
                  </m:oMath>
                </a14:m>
                <a:r>
                  <a:rPr kumimoji="0" lang="en-GB" sz="280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 </a:t>
                </a:r>
                <a:endParaRPr lang="en-GB" sz="1400" dirty="0">
                  <a:latin typeface="Courier New" panose="02070309020205020404" pitchFamily="49" charset="0"/>
                  <a:cs typeface="Courier New" panose="02070309020205020404" pitchFamily="49" charset="0"/>
                </a:endParaRPr>
              </a:p>
            </p:txBody>
          </p:sp>
        </mc:Choice>
        <mc:Fallback xmlns="">
          <p:sp>
            <p:nvSpPr>
              <p:cNvPr id="2" name="CasellaDiTesto 1">
                <a:extLst>
                  <a:ext uri="{FF2B5EF4-FFF2-40B4-BE49-F238E27FC236}">
                    <a16:creationId xmlns:a16="http://schemas.microsoft.com/office/drawing/2014/main" id="{4E249F5F-1A89-EDDA-F933-C39F906458E5}"/>
                  </a:ext>
                </a:extLst>
              </p:cNvPr>
              <p:cNvSpPr txBox="1">
                <a:spLocks noRot="1" noChangeAspect="1" noMove="1" noResize="1" noEditPoints="1" noAdjustHandles="1" noChangeArrowheads="1" noChangeShapeType="1" noTextEdit="1"/>
              </p:cNvSpPr>
              <p:nvPr/>
            </p:nvSpPr>
            <p:spPr>
              <a:xfrm>
                <a:off x="0" y="302710"/>
                <a:ext cx="12192000" cy="640265"/>
              </a:xfrm>
              <a:prstGeom prst="rect">
                <a:avLst/>
              </a:prstGeom>
              <a:blipFill>
                <a:blip r:embed="rId2"/>
                <a:stretch>
                  <a:fillRect t="-1905" b="-15238"/>
                </a:stretch>
              </a:blipFill>
            </p:spPr>
            <p:txBody>
              <a:bodyPr/>
              <a:lstStyle/>
              <a:p>
                <a:r>
                  <a:rPr lang="en-GB">
                    <a:noFill/>
                  </a:rPr>
                  <a:t> </a:t>
                </a:r>
              </a:p>
            </p:txBody>
          </p:sp>
        </mc:Fallback>
      </mc:AlternateContent>
      <p:sp>
        <p:nvSpPr>
          <p:cNvPr id="3" name="CasellaDiTesto 2">
            <a:extLst>
              <a:ext uri="{FF2B5EF4-FFF2-40B4-BE49-F238E27FC236}">
                <a16:creationId xmlns:a16="http://schemas.microsoft.com/office/drawing/2014/main" id="{1B841F40-27D3-CEB6-43E1-07BC7C8AA996}"/>
              </a:ext>
            </a:extLst>
          </p:cNvPr>
          <p:cNvSpPr txBox="1"/>
          <p:nvPr/>
        </p:nvSpPr>
        <p:spPr>
          <a:xfrm>
            <a:off x="0" y="-5065"/>
            <a:ext cx="6096000" cy="307775"/>
          </a:xfrm>
          <a:prstGeom prst="rect">
            <a:avLst/>
          </a:prstGeom>
          <a:solidFill>
            <a:srgbClr val="C00000">
              <a:alpha val="44000"/>
            </a:srgbClr>
          </a:solidFill>
        </p:spPr>
        <p:txBody>
          <a:bodyPr wrap="square">
            <a:normAutofit/>
          </a:bodyPr>
          <a:lstStyle/>
          <a:p>
            <a:pPr algn="r"/>
            <a:r>
              <a:rPr lang="en-GB" sz="1400" b="1" dirty="0">
                <a:solidFill>
                  <a:schemeClr val="bg1"/>
                </a:solidFill>
                <a:cs typeface="Courier New" panose="02070309020205020404" pitchFamily="49" charset="0"/>
              </a:rPr>
              <a:t>Pre-processing</a:t>
            </a:r>
          </a:p>
        </p:txBody>
      </p:sp>
      <p:sp>
        <p:nvSpPr>
          <p:cNvPr id="15" name="Rettangolo 14">
            <a:extLst>
              <a:ext uri="{FF2B5EF4-FFF2-40B4-BE49-F238E27FC236}">
                <a16:creationId xmlns:a16="http://schemas.microsoft.com/office/drawing/2014/main" id="{DE30C37D-1C1A-9EBB-5F7B-85AA794D71E4}"/>
              </a:ext>
            </a:extLst>
          </p:cNvPr>
          <p:cNvSpPr/>
          <p:nvPr/>
        </p:nvSpPr>
        <p:spPr>
          <a:xfrm>
            <a:off x="532558" y="4976283"/>
            <a:ext cx="373626" cy="2261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Immagine 6">
            <a:extLst>
              <a:ext uri="{FF2B5EF4-FFF2-40B4-BE49-F238E27FC236}">
                <a16:creationId xmlns:a16="http://schemas.microsoft.com/office/drawing/2014/main" id="{0DDBE5B7-3970-32DF-8996-58F50B0824B4}"/>
              </a:ext>
            </a:extLst>
          </p:cNvPr>
          <p:cNvPicPr>
            <a:picLocks noChangeAspect="1"/>
          </p:cNvPicPr>
          <p:nvPr/>
        </p:nvPicPr>
        <p:blipFill rotWithShape="1">
          <a:blip r:embed="rId3"/>
          <a:srcRect b="81968"/>
          <a:stretch/>
        </p:blipFill>
        <p:spPr>
          <a:xfrm>
            <a:off x="719371" y="1412183"/>
            <a:ext cx="10798476" cy="1224370"/>
          </a:xfrm>
          <a:prstGeom prst="rect">
            <a:avLst/>
          </a:prstGeom>
        </p:spPr>
      </p:pic>
      <p:pic>
        <p:nvPicPr>
          <p:cNvPr id="8" name="Immagine 7">
            <a:extLst>
              <a:ext uri="{FF2B5EF4-FFF2-40B4-BE49-F238E27FC236}">
                <a16:creationId xmlns:a16="http://schemas.microsoft.com/office/drawing/2014/main" id="{59AD7ADE-E153-40CD-7A0B-8E60BE3A9300}"/>
              </a:ext>
            </a:extLst>
          </p:cNvPr>
          <p:cNvPicPr>
            <a:picLocks noChangeAspect="1"/>
          </p:cNvPicPr>
          <p:nvPr/>
        </p:nvPicPr>
        <p:blipFill rotWithShape="1">
          <a:blip r:embed="rId3"/>
          <a:srcRect t="41032" r="44419"/>
          <a:stretch/>
        </p:blipFill>
        <p:spPr>
          <a:xfrm>
            <a:off x="788197" y="2681924"/>
            <a:ext cx="5681429" cy="3790125"/>
          </a:xfrm>
          <a:prstGeom prst="rect">
            <a:avLst/>
          </a:prstGeom>
        </p:spPr>
      </p:pic>
      <p:sp>
        <p:nvSpPr>
          <p:cNvPr id="24" name="Rettangolo 23">
            <a:extLst>
              <a:ext uri="{FF2B5EF4-FFF2-40B4-BE49-F238E27FC236}">
                <a16:creationId xmlns:a16="http://schemas.microsoft.com/office/drawing/2014/main" id="{D313086B-5101-FA28-5D9E-1CE3779293E7}"/>
              </a:ext>
            </a:extLst>
          </p:cNvPr>
          <p:cNvSpPr/>
          <p:nvPr/>
        </p:nvSpPr>
        <p:spPr>
          <a:xfrm>
            <a:off x="601384" y="2230611"/>
            <a:ext cx="373626" cy="165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ttangolo 10">
            <a:extLst>
              <a:ext uri="{FF2B5EF4-FFF2-40B4-BE49-F238E27FC236}">
                <a16:creationId xmlns:a16="http://schemas.microsoft.com/office/drawing/2014/main" id="{24A422A5-4E4B-3438-E894-BE97536F6CE8}"/>
              </a:ext>
            </a:extLst>
          </p:cNvPr>
          <p:cNvSpPr/>
          <p:nvPr/>
        </p:nvSpPr>
        <p:spPr>
          <a:xfrm>
            <a:off x="789813" y="4510866"/>
            <a:ext cx="373626" cy="165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41728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9127AFB0-116E-CC8E-7CD2-ED5291F77299}"/>
              </a:ext>
            </a:extLst>
          </p:cNvPr>
          <p:cNvSpPr/>
          <p:nvPr/>
        </p:nvSpPr>
        <p:spPr>
          <a:xfrm>
            <a:off x="0" y="0"/>
            <a:ext cx="6096000" cy="307775"/>
          </a:xfrm>
          <a:prstGeom prst="rect">
            <a:avLst/>
          </a:prstGeom>
          <a:solidFill>
            <a:srgbClr val="C00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77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12/29</a:t>
            </a:r>
          </a:p>
        </p:txBody>
      </p:sp>
      <p:sp>
        <p:nvSpPr>
          <p:cNvPr id="3" name="CasellaDiTesto 2">
            <a:extLst>
              <a:ext uri="{FF2B5EF4-FFF2-40B4-BE49-F238E27FC236}">
                <a16:creationId xmlns:a16="http://schemas.microsoft.com/office/drawing/2014/main" id="{C6959EF5-A6EE-AAF0-31DD-F2019264B62C}"/>
              </a:ext>
            </a:extLst>
          </p:cNvPr>
          <p:cNvSpPr txBox="1"/>
          <p:nvPr/>
        </p:nvSpPr>
        <p:spPr>
          <a:xfrm>
            <a:off x="3781839" y="2644170"/>
            <a:ext cx="4628322" cy="1569660"/>
          </a:xfrm>
          <a:prstGeom prst="rect">
            <a:avLst/>
          </a:prstGeom>
          <a:solidFill>
            <a:srgbClr val="C00000">
              <a:alpha val="44000"/>
            </a:srgbClr>
          </a:solidFill>
        </p:spPr>
        <p:txBody>
          <a:bodyPr wrap="square">
            <a:spAutoFit/>
          </a:bodyPr>
          <a:lstStyle/>
          <a:p>
            <a:pPr algn="ctr"/>
            <a:r>
              <a:rPr lang="en-GB" sz="4800" b="1" dirty="0">
                <a:solidFill>
                  <a:schemeClr val="bg1"/>
                </a:solidFill>
              </a:rPr>
              <a:t>Reference Shape Definition</a:t>
            </a:r>
          </a:p>
        </p:txBody>
      </p:sp>
    </p:spTree>
    <p:extLst>
      <p:ext uri="{BB962C8B-B14F-4D97-AF65-F5344CB8AC3E}">
        <p14:creationId xmlns:p14="http://schemas.microsoft.com/office/powerpoint/2010/main" val="4136585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27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13/29</a:t>
            </a:r>
          </a:p>
        </p:txBody>
      </p:sp>
      <p:sp>
        <p:nvSpPr>
          <p:cNvPr id="2" name="CasellaDiTesto 1">
            <a:extLst>
              <a:ext uri="{FF2B5EF4-FFF2-40B4-BE49-F238E27FC236}">
                <a16:creationId xmlns:a16="http://schemas.microsoft.com/office/drawing/2014/main" id="{4E249F5F-1A89-EDDA-F933-C39F906458E5}"/>
              </a:ext>
            </a:extLst>
          </p:cNvPr>
          <p:cNvSpPr txBox="1"/>
          <p:nvPr/>
        </p:nvSpPr>
        <p:spPr>
          <a:xfrm>
            <a:off x="0" y="302710"/>
            <a:ext cx="12192000" cy="640265"/>
          </a:xfrm>
          <a:prstGeom prst="rect">
            <a:avLst/>
          </a:prstGeom>
          <a:solidFill>
            <a:schemeClr val="bg1">
              <a:lumMod val="85000"/>
            </a:schemeClr>
          </a:solidFill>
        </p:spPr>
        <p:txBody>
          <a:bodyPr wrap="square" tIns="0" bIns="0" anchor="ctr" anchorCtr="0">
            <a:normAutofit/>
          </a:bodyPr>
          <a:lstStyle/>
          <a:p>
            <a:pPr marL="179388" marR="0" lvl="0" defTabSz="914400" rtl="0" eaLnBrk="1" fontAlgn="auto" latinLnBrk="0" hangingPunct="1">
              <a:lnSpc>
                <a:spcPct val="100000"/>
              </a:lnSpc>
              <a:spcBef>
                <a:spcPts val="0"/>
              </a:spcBef>
              <a:spcAft>
                <a:spcPts val="0"/>
              </a:spcAft>
              <a:buClrTx/>
              <a:buSzTx/>
              <a:buFontTx/>
              <a:buNone/>
              <a:tabLst/>
              <a:defRPr/>
            </a:pPr>
            <a:r>
              <a:rPr kumimoji="0" lang="en-GB" sz="280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Transversal Equilibrium Equation Solution</a:t>
            </a:r>
            <a:endParaRPr lang="en-GB" sz="1400" dirty="0">
              <a:latin typeface="Courier New" panose="02070309020205020404" pitchFamily="49" charset="0"/>
              <a:cs typeface="Courier New" panose="02070309020205020404" pitchFamily="49" charset="0"/>
            </a:endParaRPr>
          </a:p>
        </p:txBody>
      </p:sp>
      <p:sp>
        <p:nvSpPr>
          <p:cNvPr id="3" name="CasellaDiTesto 2">
            <a:extLst>
              <a:ext uri="{FF2B5EF4-FFF2-40B4-BE49-F238E27FC236}">
                <a16:creationId xmlns:a16="http://schemas.microsoft.com/office/drawing/2014/main" id="{1B841F40-27D3-CEB6-43E1-07BC7C8AA996}"/>
              </a:ext>
            </a:extLst>
          </p:cNvPr>
          <p:cNvSpPr txBox="1"/>
          <p:nvPr/>
        </p:nvSpPr>
        <p:spPr>
          <a:xfrm>
            <a:off x="0" y="-5065"/>
            <a:ext cx="6096000" cy="307775"/>
          </a:xfrm>
          <a:prstGeom prst="rect">
            <a:avLst/>
          </a:prstGeom>
          <a:solidFill>
            <a:srgbClr val="C00000">
              <a:alpha val="44000"/>
            </a:srgbClr>
          </a:solidFill>
        </p:spPr>
        <p:txBody>
          <a:bodyPr wrap="square">
            <a:normAutofit/>
          </a:bodyPr>
          <a:lstStyle/>
          <a:p>
            <a:pPr algn="r"/>
            <a:r>
              <a:rPr lang="en-GB" sz="1400" b="1" dirty="0">
                <a:solidFill>
                  <a:schemeClr val="bg1"/>
                </a:solidFill>
                <a:cs typeface="Courier New" panose="02070309020205020404" pitchFamily="49" charset="0"/>
              </a:rPr>
              <a:t>Reference Shape Definition</a:t>
            </a:r>
          </a:p>
        </p:txBody>
      </p:sp>
      <p:sp>
        <p:nvSpPr>
          <p:cNvPr id="24" name="Rettangolo 23">
            <a:extLst>
              <a:ext uri="{FF2B5EF4-FFF2-40B4-BE49-F238E27FC236}">
                <a16:creationId xmlns:a16="http://schemas.microsoft.com/office/drawing/2014/main" id="{D313086B-5101-FA28-5D9E-1CE3779293E7}"/>
              </a:ext>
            </a:extLst>
          </p:cNvPr>
          <p:cNvSpPr/>
          <p:nvPr/>
        </p:nvSpPr>
        <p:spPr>
          <a:xfrm>
            <a:off x="719370" y="2229464"/>
            <a:ext cx="186813" cy="287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ttangolo 28">
            <a:extLst>
              <a:ext uri="{FF2B5EF4-FFF2-40B4-BE49-F238E27FC236}">
                <a16:creationId xmlns:a16="http://schemas.microsoft.com/office/drawing/2014/main" id="{7D483397-5111-A7F8-5AE5-CC3DD08A28EE}"/>
              </a:ext>
            </a:extLst>
          </p:cNvPr>
          <p:cNvSpPr/>
          <p:nvPr/>
        </p:nvSpPr>
        <p:spPr>
          <a:xfrm>
            <a:off x="3657601" y="5631877"/>
            <a:ext cx="285135" cy="3077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 name="Connettore a gomito 30">
            <a:extLst>
              <a:ext uri="{FF2B5EF4-FFF2-40B4-BE49-F238E27FC236}">
                <a16:creationId xmlns:a16="http://schemas.microsoft.com/office/drawing/2014/main" id="{DB0F9A04-21E9-8E77-096F-1D8E5642A310}"/>
              </a:ext>
            </a:extLst>
          </p:cNvPr>
          <p:cNvCxnSpPr>
            <a:cxnSpLocks/>
            <a:stCxn id="32" idx="2"/>
            <a:endCxn id="29" idx="0"/>
          </p:cNvCxnSpPr>
          <p:nvPr/>
        </p:nvCxnSpPr>
        <p:spPr>
          <a:xfrm rot="16200000" flipH="1">
            <a:off x="2365689" y="4197397"/>
            <a:ext cx="393688" cy="2475272"/>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66D88B0D-AEAC-A13A-6556-3CC56BC6CE40}"/>
              </a:ext>
            </a:extLst>
          </p:cNvPr>
          <p:cNvSpPr/>
          <p:nvPr/>
        </p:nvSpPr>
        <p:spPr>
          <a:xfrm>
            <a:off x="1007807" y="4930412"/>
            <a:ext cx="634180" cy="3077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1C8A36FA-CC1A-2CA5-888D-2DCC575D0C4C}"/>
                  </a:ext>
                </a:extLst>
              </p:cNvPr>
              <p:cNvSpPr txBox="1"/>
              <p:nvPr/>
            </p:nvSpPr>
            <p:spPr>
              <a:xfrm>
                <a:off x="643670" y="1317795"/>
                <a:ext cx="10904659" cy="1015663"/>
              </a:xfrm>
              <a:prstGeom prst="rect">
                <a:avLst/>
              </a:prstGeom>
              <a:noFill/>
            </p:spPr>
            <p:txBody>
              <a:bodyPr wrap="square">
                <a:spAutoFit/>
              </a:bodyPr>
              <a:lstStyle/>
              <a:p>
                <a:pPr algn="just">
                  <a:spcAft>
                    <a:spcPts val="2400"/>
                  </a:spcAft>
                </a:pPr>
                <a:r>
                  <a:rPr lang="en-GB" sz="2000" dirty="0"/>
                  <a:t>The second-order partial differential equation </a:t>
                </a:r>
                <a14:m>
                  <m:oMath xmlns:m="http://schemas.openxmlformats.org/officeDocument/2006/math">
                    <m:sSub>
                      <m:sSubPr>
                        <m:ctrlPr>
                          <a:rPr lang="it-IT" i="1" smtClean="0">
                            <a:solidFill>
                              <a:srgbClr val="000000"/>
                            </a:solidFill>
                            <a:latin typeface="Cambria Math" panose="02040503050406030204" pitchFamily="18" charset="0"/>
                          </a:rPr>
                        </m:ctrlPr>
                      </m:sSubPr>
                      <m:e>
                        <m:r>
                          <a:rPr lang="it-IT" b="0" i="1" smtClean="0">
                            <a:solidFill>
                              <a:srgbClr val="000000"/>
                            </a:solidFill>
                            <a:latin typeface="Cambria Math" panose="02040503050406030204" pitchFamily="18" charset="0"/>
                          </a:rPr>
                          <m:t>𝐹</m:t>
                        </m:r>
                      </m:e>
                      <m:sub>
                        <m:r>
                          <a:rPr lang="it-IT">
                            <a:solidFill>
                              <a:srgbClr val="000000"/>
                            </a:solidFill>
                            <a:latin typeface="Cambria Math" panose="02040503050406030204" pitchFamily="18" charset="0"/>
                          </a:rPr>
                          <m:t>,22</m:t>
                        </m:r>
                      </m:sub>
                    </m:sSub>
                    <m:sSub>
                      <m:sSubPr>
                        <m:ctrlPr>
                          <a:rPr lang="it-IT" i="1">
                            <a:solidFill>
                              <a:srgbClr val="000000"/>
                            </a:solidFill>
                            <a:latin typeface="Cambria Math" panose="02040503050406030204" pitchFamily="18" charset="0"/>
                          </a:rPr>
                        </m:ctrlPr>
                      </m:sSubPr>
                      <m:e>
                        <m:r>
                          <a:rPr lang="it-IT" b="0" i="1" smtClean="0">
                            <a:solidFill>
                              <a:srgbClr val="000000"/>
                            </a:solidFill>
                            <a:latin typeface="Cambria Math" panose="02040503050406030204" pitchFamily="18" charset="0"/>
                          </a:rPr>
                          <m:t> </m:t>
                        </m:r>
                        <m:r>
                          <a:rPr lang="it-IT" i="1">
                            <a:solidFill>
                              <a:srgbClr val="000000"/>
                            </a:solidFill>
                            <a:latin typeface="Cambria Math" panose="02040503050406030204" pitchFamily="18" charset="0"/>
                          </a:rPr>
                          <m:t>𝑓</m:t>
                        </m:r>
                      </m:e>
                      <m:sub>
                        <m:r>
                          <a:rPr lang="it-IT">
                            <a:solidFill>
                              <a:srgbClr val="000000"/>
                            </a:solidFill>
                            <a:latin typeface="Cambria Math" panose="02040503050406030204" pitchFamily="18" charset="0"/>
                          </a:rPr>
                          <m:t>,11</m:t>
                        </m:r>
                      </m:sub>
                    </m:sSub>
                    <m:r>
                      <a:rPr lang="it-IT">
                        <a:solidFill>
                          <a:srgbClr val="000000"/>
                        </a:solidFill>
                        <a:latin typeface="Cambria Math" panose="02040503050406030204" pitchFamily="18" charset="0"/>
                      </a:rPr>
                      <m:t>+</m:t>
                    </m:r>
                    <m:sSub>
                      <m:sSubPr>
                        <m:ctrlPr>
                          <a:rPr lang="it-IT" i="1">
                            <a:solidFill>
                              <a:srgbClr val="000000"/>
                            </a:solidFill>
                            <a:latin typeface="Cambria Math" panose="02040503050406030204" pitchFamily="18" charset="0"/>
                          </a:rPr>
                        </m:ctrlPr>
                      </m:sSubPr>
                      <m:e>
                        <m:r>
                          <a:rPr lang="it-IT" b="0" i="1" smtClean="0">
                            <a:solidFill>
                              <a:srgbClr val="000000"/>
                            </a:solidFill>
                            <a:latin typeface="Cambria Math" panose="02040503050406030204" pitchFamily="18" charset="0"/>
                          </a:rPr>
                          <m:t>𝐹</m:t>
                        </m:r>
                      </m:e>
                      <m:sub>
                        <m:r>
                          <a:rPr lang="it-IT">
                            <a:solidFill>
                              <a:srgbClr val="000000"/>
                            </a:solidFill>
                            <a:latin typeface="Cambria Math" panose="02040503050406030204" pitchFamily="18" charset="0"/>
                          </a:rPr>
                          <m:t>,11</m:t>
                        </m:r>
                      </m:sub>
                    </m:sSub>
                    <m:r>
                      <a:rPr lang="it-IT">
                        <a:solidFill>
                          <a:srgbClr val="000000"/>
                        </a:solidFill>
                        <a:latin typeface="Cambria Math" panose="02040503050406030204" pitchFamily="18" charset="0"/>
                      </a:rPr>
                      <m:t> </m:t>
                    </m:r>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𝑓</m:t>
                        </m:r>
                      </m:e>
                      <m:sub>
                        <m:r>
                          <a:rPr lang="it-IT">
                            <a:solidFill>
                              <a:srgbClr val="000000"/>
                            </a:solidFill>
                            <a:latin typeface="Cambria Math" panose="02040503050406030204" pitchFamily="18" charset="0"/>
                          </a:rPr>
                          <m:t>,22</m:t>
                        </m:r>
                      </m:sub>
                    </m:sSub>
                    <m:r>
                      <a:rPr lang="it-IT">
                        <a:solidFill>
                          <a:srgbClr val="000000"/>
                        </a:solidFill>
                        <a:latin typeface="Cambria Math" panose="02040503050406030204" pitchFamily="18" charset="0"/>
                      </a:rPr>
                      <m:t>−2 </m:t>
                    </m:r>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𝐹</m:t>
                        </m:r>
                      </m:e>
                      <m:sub>
                        <m:r>
                          <a:rPr lang="it-IT">
                            <a:solidFill>
                              <a:srgbClr val="000000"/>
                            </a:solidFill>
                            <a:latin typeface="Cambria Math" panose="02040503050406030204" pitchFamily="18" charset="0"/>
                          </a:rPr>
                          <m:t>,12</m:t>
                        </m:r>
                      </m:sub>
                    </m:sSub>
                    <m:sSub>
                      <m:sSubPr>
                        <m:ctrlPr>
                          <a:rPr lang="it-IT" i="1">
                            <a:solidFill>
                              <a:srgbClr val="000000"/>
                            </a:solidFill>
                            <a:latin typeface="Cambria Math" panose="02040503050406030204" pitchFamily="18" charset="0"/>
                          </a:rPr>
                        </m:ctrlPr>
                      </m:sSubPr>
                      <m:e>
                        <m:r>
                          <a:rPr lang="it-IT" i="1">
                            <a:solidFill>
                              <a:srgbClr val="000000"/>
                            </a:solidFill>
                            <a:latin typeface="Cambria Math" panose="02040503050406030204" pitchFamily="18" charset="0"/>
                          </a:rPr>
                          <m:t>𝑓</m:t>
                        </m:r>
                      </m:e>
                      <m:sub>
                        <m:r>
                          <a:rPr lang="it-IT">
                            <a:solidFill>
                              <a:srgbClr val="000000"/>
                            </a:solidFill>
                            <a:latin typeface="Cambria Math" panose="02040503050406030204" pitchFamily="18" charset="0"/>
                          </a:rPr>
                          <m:t>,12</m:t>
                        </m:r>
                      </m:sub>
                    </m:sSub>
                    <m:r>
                      <a:rPr lang="it-IT">
                        <a:solidFill>
                          <a:srgbClr val="000000"/>
                        </a:solidFill>
                        <a:latin typeface="Cambria Math" panose="02040503050406030204" pitchFamily="18" charset="0"/>
                      </a:rPr>
                      <m:t>−</m:t>
                    </m:r>
                    <m:r>
                      <a:rPr lang="it-IT" b="0" i="1" smtClean="0">
                        <a:solidFill>
                          <a:srgbClr val="000000"/>
                        </a:solidFill>
                        <a:latin typeface="Cambria Math" panose="02040503050406030204" pitchFamily="18" charset="0"/>
                      </a:rPr>
                      <m:t>𝑤</m:t>
                    </m:r>
                    <m:r>
                      <a:rPr lang="it-IT">
                        <a:solidFill>
                          <a:srgbClr val="000000"/>
                        </a:solidFill>
                        <a:latin typeface="Cambria Math" panose="02040503050406030204" pitchFamily="18" charset="0"/>
                      </a:rPr>
                      <m:t>=0</m:t>
                    </m:r>
                  </m:oMath>
                </a14:m>
                <a:r>
                  <a:rPr lang="en-GB" dirty="0"/>
                  <a:t> </a:t>
                </a:r>
                <a:r>
                  <a:rPr lang="en-GB" sz="2000" dirty="0"/>
                  <a:t>is set up in this module and solved parametrically with the chose Dirichlet boundary conditions </a:t>
                </a:r>
                <a:r>
                  <a:rPr lang="en-GB" sz="2000" dirty="0" err="1">
                    <a:latin typeface="Courier New" panose="02070309020205020404" pitchFamily="49" charset="0"/>
                    <a:cs typeface="Courier New" panose="02070309020205020404" pitchFamily="49" charset="0"/>
                  </a:rPr>
                  <a:t>bcs</a:t>
                </a:r>
                <a:r>
                  <a:rPr lang="en-GB" sz="2000" dirty="0"/>
                  <a:t> through a FEM routine.</a:t>
                </a:r>
              </a:p>
            </p:txBody>
          </p:sp>
        </mc:Choice>
        <mc:Fallback xmlns="">
          <p:sp>
            <p:nvSpPr>
              <p:cNvPr id="7" name="CasellaDiTesto 6">
                <a:extLst>
                  <a:ext uri="{FF2B5EF4-FFF2-40B4-BE49-F238E27FC236}">
                    <a16:creationId xmlns:a16="http://schemas.microsoft.com/office/drawing/2014/main" id="{1C8A36FA-CC1A-2CA5-888D-2DCC575D0C4C}"/>
                  </a:ext>
                </a:extLst>
              </p:cNvPr>
              <p:cNvSpPr txBox="1">
                <a:spLocks noRot="1" noChangeAspect="1" noMove="1" noResize="1" noEditPoints="1" noAdjustHandles="1" noChangeArrowheads="1" noChangeShapeType="1" noTextEdit="1"/>
              </p:cNvSpPr>
              <p:nvPr/>
            </p:nvSpPr>
            <p:spPr>
              <a:xfrm>
                <a:off x="643670" y="1317795"/>
                <a:ext cx="10904659" cy="1015663"/>
              </a:xfrm>
              <a:prstGeom prst="rect">
                <a:avLst/>
              </a:prstGeom>
              <a:blipFill>
                <a:blip r:embed="rId2"/>
                <a:stretch>
                  <a:fillRect l="-615" t="-2994" r="-615" b="-9581"/>
                </a:stretch>
              </a:blipFill>
            </p:spPr>
            <p:txBody>
              <a:bodyPr/>
              <a:lstStyle/>
              <a:p>
                <a:r>
                  <a:rPr lang="en-GB">
                    <a:noFill/>
                  </a:rPr>
                  <a:t> </a:t>
                </a:r>
              </a:p>
            </p:txBody>
          </p:sp>
        </mc:Fallback>
      </mc:AlternateContent>
      <p:pic>
        <p:nvPicPr>
          <p:cNvPr id="9" name="Immagine 8">
            <a:extLst>
              <a:ext uri="{FF2B5EF4-FFF2-40B4-BE49-F238E27FC236}">
                <a16:creationId xmlns:a16="http://schemas.microsoft.com/office/drawing/2014/main" id="{9D1E87FE-654A-D33B-D2A3-4CA0B482A4E3}"/>
              </a:ext>
            </a:extLst>
          </p:cNvPr>
          <p:cNvPicPr>
            <a:picLocks noChangeAspect="1"/>
          </p:cNvPicPr>
          <p:nvPr/>
        </p:nvPicPr>
        <p:blipFill rotWithShape="1">
          <a:blip r:embed="rId3"/>
          <a:srcRect t="23824"/>
          <a:stretch/>
        </p:blipFill>
        <p:spPr>
          <a:xfrm>
            <a:off x="719370" y="3357934"/>
            <a:ext cx="8310044" cy="2936026"/>
          </a:xfrm>
          <a:prstGeom prst="rect">
            <a:avLst/>
          </a:prstGeom>
        </p:spPr>
      </p:pic>
    </p:spTree>
    <p:extLst>
      <p:ext uri="{BB962C8B-B14F-4D97-AF65-F5344CB8AC3E}">
        <p14:creationId xmlns:p14="http://schemas.microsoft.com/office/powerpoint/2010/main" val="3939149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9D1E87FE-654A-D33B-D2A3-4CA0B482A4E3}"/>
              </a:ext>
            </a:extLst>
          </p:cNvPr>
          <p:cNvPicPr>
            <a:picLocks noChangeAspect="1"/>
          </p:cNvPicPr>
          <p:nvPr/>
        </p:nvPicPr>
        <p:blipFill rotWithShape="1">
          <a:blip r:embed="rId2"/>
          <a:srcRect t="-233"/>
          <a:stretch/>
        </p:blipFill>
        <p:spPr>
          <a:xfrm>
            <a:off x="719370" y="2430738"/>
            <a:ext cx="8310044" cy="3863222"/>
          </a:xfrm>
          <a:prstGeom prst="rect">
            <a:avLst/>
          </a:prstGeom>
        </p:spPr>
      </p:pic>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27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14/29</a:t>
            </a:r>
          </a:p>
        </p:txBody>
      </p:sp>
      <p:sp>
        <p:nvSpPr>
          <p:cNvPr id="2" name="CasellaDiTesto 1">
            <a:extLst>
              <a:ext uri="{FF2B5EF4-FFF2-40B4-BE49-F238E27FC236}">
                <a16:creationId xmlns:a16="http://schemas.microsoft.com/office/drawing/2014/main" id="{4E249F5F-1A89-EDDA-F933-C39F906458E5}"/>
              </a:ext>
            </a:extLst>
          </p:cNvPr>
          <p:cNvSpPr txBox="1"/>
          <p:nvPr/>
        </p:nvSpPr>
        <p:spPr>
          <a:xfrm>
            <a:off x="0" y="302710"/>
            <a:ext cx="12192000" cy="640265"/>
          </a:xfrm>
          <a:prstGeom prst="rect">
            <a:avLst/>
          </a:prstGeom>
          <a:solidFill>
            <a:schemeClr val="bg1">
              <a:lumMod val="85000"/>
            </a:schemeClr>
          </a:solidFill>
        </p:spPr>
        <p:txBody>
          <a:bodyPr wrap="square" tIns="0" bIns="0" anchor="ctr" anchorCtr="0">
            <a:normAutofit/>
          </a:bodyPr>
          <a:lstStyle/>
          <a:p>
            <a:pPr marL="179388" marR="0" lvl="0" defTabSz="914400" rtl="0" eaLnBrk="1" fontAlgn="auto" latinLnBrk="0" hangingPunct="1">
              <a:lnSpc>
                <a:spcPct val="100000"/>
              </a:lnSpc>
              <a:spcBef>
                <a:spcPts val="0"/>
              </a:spcBef>
              <a:spcAft>
                <a:spcPts val="0"/>
              </a:spcAft>
              <a:buClrTx/>
              <a:buSzTx/>
              <a:buFontTx/>
              <a:buNone/>
              <a:tabLst/>
              <a:defRPr/>
            </a:pPr>
            <a:r>
              <a:rPr kumimoji="0" lang="en-GB" sz="280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Transversal Equilibrium Equation Solution</a:t>
            </a:r>
            <a:endParaRPr lang="en-GB" sz="1400" dirty="0">
              <a:latin typeface="Courier New" panose="02070309020205020404" pitchFamily="49" charset="0"/>
              <a:cs typeface="Courier New" panose="02070309020205020404" pitchFamily="49" charset="0"/>
            </a:endParaRPr>
          </a:p>
        </p:txBody>
      </p:sp>
      <p:sp>
        <p:nvSpPr>
          <p:cNvPr id="3" name="CasellaDiTesto 2">
            <a:extLst>
              <a:ext uri="{FF2B5EF4-FFF2-40B4-BE49-F238E27FC236}">
                <a16:creationId xmlns:a16="http://schemas.microsoft.com/office/drawing/2014/main" id="{1B841F40-27D3-CEB6-43E1-07BC7C8AA996}"/>
              </a:ext>
            </a:extLst>
          </p:cNvPr>
          <p:cNvSpPr txBox="1"/>
          <p:nvPr/>
        </p:nvSpPr>
        <p:spPr>
          <a:xfrm>
            <a:off x="0" y="-5065"/>
            <a:ext cx="6096000" cy="307775"/>
          </a:xfrm>
          <a:prstGeom prst="rect">
            <a:avLst/>
          </a:prstGeom>
          <a:solidFill>
            <a:srgbClr val="C00000">
              <a:alpha val="44000"/>
            </a:srgbClr>
          </a:solidFill>
        </p:spPr>
        <p:txBody>
          <a:bodyPr wrap="square">
            <a:normAutofit/>
          </a:bodyPr>
          <a:lstStyle/>
          <a:p>
            <a:pPr algn="r"/>
            <a:r>
              <a:rPr lang="en-GB" sz="1400" b="1" dirty="0">
                <a:solidFill>
                  <a:schemeClr val="bg1"/>
                </a:solidFill>
                <a:cs typeface="Courier New" panose="02070309020205020404" pitchFamily="49" charset="0"/>
              </a:rPr>
              <a:t>Reference Shape Definition</a:t>
            </a:r>
          </a:p>
        </p:txBody>
      </p:sp>
      <p:sp>
        <p:nvSpPr>
          <p:cNvPr id="24" name="Rettangolo 23">
            <a:extLst>
              <a:ext uri="{FF2B5EF4-FFF2-40B4-BE49-F238E27FC236}">
                <a16:creationId xmlns:a16="http://schemas.microsoft.com/office/drawing/2014/main" id="{D313086B-5101-FA28-5D9E-1CE3779293E7}"/>
              </a:ext>
            </a:extLst>
          </p:cNvPr>
          <p:cNvSpPr/>
          <p:nvPr/>
        </p:nvSpPr>
        <p:spPr>
          <a:xfrm>
            <a:off x="719370" y="2229464"/>
            <a:ext cx="186813" cy="287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ttangolo 28">
            <a:extLst>
              <a:ext uri="{FF2B5EF4-FFF2-40B4-BE49-F238E27FC236}">
                <a16:creationId xmlns:a16="http://schemas.microsoft.com/office/drawing/2014/main" id="{7D483397-5111-A7F8-5AE5-CC3DD08A28EE}"/>
              </a:ext>
            </a:extLst>
          </p:cNvPr>
          <p:cNvSpPr/>
          <p:nvPr/>
        </p:nvSpPr>
        <p:spPr>
          <a:xfrm>
            <a:off x="3942737" y="4471355"/>
            <a:ext cx="304799" cy="30680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 name="Connettore a gomito 30">
            <a:extLst>
              <a:ext uri="{FF2B5EF4-FFF2-40B4-BE49-F238E27FC236}">
                <a16:creationId xmlns:a16="http://schemas.microsoft.com/office/drawing/2014/main" id="{DB0F9A04-21E9-8E77-096F-1D8E5642A310}"/>
              </a:ext>
            </a:extLst>
          </p:cNvPr>
          <p:cNvCxnSpPr>
            <a:cxnSpLocks/>
            <a:stCxn id="32" idx="2"/>
            <a:endCxn id="29" idx="0"/>
          </p:cNvCxnSpPr>
          <p:nvPr/>
        </p:nvCxnSpPr>
        <p:spPr>
          <a:xfrm rot="16200000" flipH="1">
            <a:off x="1899750" y="2275968"/>
            <a:ext cx="1518910" cy="2871864"/>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66D88B0D-AEAC-A13A-6556-3CC56BC6CE40}"/>
              </a:ext>
            </a:extLst>
          </p:cNvPr>
          <p:cNvSpPr/>
          <p:nvPr/>
        </p:nvSpPr>
        <p:spPr>
          <a:xfrm>
            <a:off x="906183" y="2644668"/>
            <a:ext cx="634180" cy="3077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1C8A36FA-CC1A-2CA5-888D-2DCC575D0C4C}"/>
                  </a:ext>
                </a:extLst>
              </p:cNvPr>
              <p:cNvSpPr txBox="1"/>
              <p:nvPr/>
            </p:nvSpPr>
            <p:spPr>
              <a:xfrm>
                <a:off x="643670" y="1317795"/>
                <a:ext cx="10904659" cy="1015663"/>
              </a:xfrm>
              <a:prstGeom prst="rect">
                <a:avLst/>
              </a:prstGeom>
              <a:noFill/>
            </p:spPr>
            <p:txBody>
              <a:bodyPr wrap="square">
                <a:spAutoFit/>
              </a:bodyPr>
              <a:lstStyle/>
              <a:p>
                <a:pPr algn="just">
                  <a:spcAft>
                    <a:spcPts val="2400"/>
                  </a:spcAft>
                </a:pPr>
                <a:r>
                  <a:rPr lang="en-GB" sz="2000" dirty="0"/>
                  <a:t>The value of </a:t>
                </a:r>
                <a:r>
                  <a:rPr lang="en-GB" sz="2000" dirty="0" err="1">
                    <a:latin typeface="Courier New" panose="02070309020205020404" pitchFamily="49" charset="0"/>
                    <a:cs typeface="Courier New" panose="02070309020205020404" pitchFamily="49" charset="0"/>
                  </a:rPr>
                  <a:t>i</a:t>
                </a:r>
                <a:r>
                  <a:rPr lang="en-GB" sz="2000" dirty="0"/>
                  <a:t> should be selected based on the desired boundary condition for solving the transverse equilibrium equation. For example, setting </a:t>
                </a:r>
                <a:r>
                  <a:rPr lang="en-GB" sz="2000" dirty="0" err="1">
                    <a:latin typeface="Courier New" panose="02070309020205020404" pitchFamily="49" charset="0"/>
                    <a:cs typeface="Courier New" panose="02070309020205020404" pitchFamily="49" charset="0"/>
                  </a:rPr>
                  <a:t>i</a:t>
                </a:r>
                <a:r>
                  <a:rPr lang="en-GB" sz="2000" dirty="0"/>
                  <a:t>=1 implies the use of boundary condition </a:t>
                </a:r>
                <a:r>
                  <a:rPr lang="en-GB" sz="2000" dirty="0" err="1"/>
                  <a:t>bcs</a:t>
                </a:r>
                <a:r>
                  <a:rPr lang="en-GB" sz="2000" dirty="0"/>
                  <a:t>[1], which corresponds to the boundary condition </a:t>
                </a:r>
                <a14:m>
                  <m:oMath xmlns:m="http://schemas.openxmlformats.org/officeDocument/2006/math">
                    <m:sSub>
                      <m:sSubPr>
                        <m:ctrlPr>
                          <a:rPr lang="en-GB" sz="2000" i="1" smtClean="0">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Γ</m:t>
                        </m:r>
                      </m:e>
                      <m:sub>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𝑆</m:t>
                            </m:r>
                          </m:e>
                          <m:sup>
                            <m:r>
                              <a:rPr lang="it-IT" sz="2000" b="0" i="1" smtClean="0">
                                <a:latin typeface="Cambria Math" panose="02040503050406030204" pitchFamily="18" charset="0"/>
                              </a:rPr>
                              <m:t>1</m:t>
                            </m:r>
                          </m:sup>
                        </m:sSup>
                      </m:sub>
                    </m:sSub>
                  </m:oMath>
                </a14:m>
                <a:r>
                  <a:rPr lang="en-GB" sz="2000" dirty="0"/>
                  <a:t>.</a:t>
                </a:r>
              </a:p>
            </p:txBody>
          </p:sp>
        </mc:Choice>
        <mc:Fallback xmlns="">
          <p:sp>
            <p:nvSpPr>
              <p:cNvPr id="7" name="CasellaDiTesto 6">
                <a:extLst>
                  <a:ext uri="{FF2B5EF4-FFF2-40B4-BE49-F238E27FC236}">
                    <a16:creationId xmlns:a16="http://schemas.microsoft.com/office/drawing/2014/main" id="{1C8A36FA-CC1A-2CA5-888D-2DCC575D0C4C}"/>
                  </a:ext>
                </a:extLst>
              </p:cNvPr>
              <p:cNvSpPr txBox="1">
                <a:spLocks noRot="1" noChangeAspect="1" noMove="1" noResize="1" noEditPoints="1" noAdjustHandles="1" noChangeArrowheads="1" noChangeShapeType="1" noTextEdit="1"/>
              </p:cNvSpPr>
              <p:nvPr/>
            </p:nvSpPr>
            <p:spPr>
              <a:xfrm>
                <a:off x="643670" y="1317795"/>
                <a:ext cx="10904659" cy="1015663"/>
              </a:xfrm>
              <a:prstGeom prst="rect">
                <a:avLst/>
              </a:prstGeom>
              <a:blipFill>
                <a:blip r:embed="rId3"/>
                <a:stretch>
                  <a:fillRect l="-615" t="-4192" r="-615" b="-10180"/>
                </a:stretch>
              </a:blipFill>
            </p:spPr>
            <p:txBody>
              <a:bodyPr/>
              <a:lstStyle/>
              <a:p>
                <a:r>
                  <a:rPr lang="en-GB">
                    <a:noFill/>
                  </a:rPr>
                  <a:t> </a:t>
                </a:r>
              </a:p>
            </p:txBody>
          </p:sp>
        </mc:Fallback>
      </mc:AlternateContent>
    </p:spTree>
    <p:extLst>
      <p:ext uri="{BB962C8B-B14F-4D97-AF65-F5344CB8AC3E}">
        <p14:creationId xmlns:p14="http://schemas.microsoft.com/office/powerpoint/2010/main" val="2994188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BED7DB13-CE21-E1AA-B85B-264C1BB80B80}"/>
              </a:ext>
            </a:extLst>
          </p:cNvPr>
          <p:cNvPicPr>
            <a:picLocks noChangeAspect="1"/>
          </p:cNvPicPr>
          <p:nvPr/>
        </p:nvPicPr>
        <p:blipFill>
          <a:blip r:embed="rId2"/>
          <a:stretch>
            <a:fillRect/>
          </a:stretch>
        </p:blipFill>
        <p:spPr>
          <a:xfrm>
            <a:off x="1499680" y="2695447"/>
            <a:ext cx="9192638" cy="3772189"/>
          </a:xfrm>
          <a:prstGeom prst="rect">
            <a:avLst/>
          </a:prstGeom>
        </p:spPr>
      </p:pic>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27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15/29</a:t>
            </a:r>
          </a:p>
        </p:txBody>
      </p:sp>
      <p:sp>
        <p:nvSpPr>
          <p:cNvPr id="2" name="CasellaDiTesto 1">
            <a:extLst>
              <a:ext uri="{FF2B5EF4-FFF2-40B4-BE49-F238E27FC236}">
                <a16:creationId xmlns:a16="http://schemas.microsoft.com/office/drawing/2014/main" id="{4E249F5F-1A89-EDDA-F933-C39F906458E5}"/>
              </a:ext>
            </a:extLst>
          </p:cNvPr>
          <p:cNvSpPr txBox="1"/>
          <p:nvPr/>
        </p:nvSpPr>
        <p:spPr>
          <a:xfrm>
            <a:off x="0" y="302710"/>
            <a:ext cx="12192000" cy="640265"/>
          </a:xfrm>
          <a:prstGeom prst="rect">
            <a:avLst/>
          </a:prstGeom>
          <a:solidFill>
            <a:schemeClr val="bg1">
              <a:lumMod val="85000"/>
            </a:schemeClr>
          </a:solidFill>
        </p:spPr>
        <p:txBody>
          <a:bodyPr wrap="square" tIns="0" bIns="0" anchor="ctr" anchorCtr="0">
            <a:normAutofit/>
          </a:bodyPr>
          <a:lstStyle/>
          <a:p>
            <a:pPr marL="179388" marR="0" lvl="0" defTabSz="914400" rtl="0" eaLnBrk="1" fontAlgn="auto" latinLnBrk="0" hangingPunct="1">
              <a:lnSpc>
                <a:spcPct val="100000"/>
              </a:lnSpc>
              <a:spcBef>
                <a:spcPts val="0"/>
              </a:spcBef>
              <a:spcAft>
                <a:spcPts val="0"/>
              </a:spcAft>
              <a:buClrTx/>
              <a:buSzTx/>
              <a:buFontTx/>
              <a:buNone/>
              <a:tabLst/>
              <a:defRPr/>
            </a:pPr>
            <a:r>
              <a:rPr kumimoji="0" lang="en-GB" sz="280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Reference surface selection</a:t>
            </a:r>
            <a:endParaRPr lang="en-GB" sz="1400" dirty="0">
              <a:latin typeface="Courier New" panose="02070309020205020404" pitchFamily="49" charset="0"/>
              <a:cs typeface="Courier New" panose="02070309020205020404" pitchFamily="49" charset="0"/>
            </a:endParaRPr>
          </a:p>
        </p:txBody>
      </p:sp>
      <p:sp>
        <p:nvSpPr>
          <p:cNvPr id="3" name="CasellaDiTesto 2">
            <a:extLst>
              <a:ext uri="{FF2B5EF4-FFF2-40B4-BE49-F238E27FC236}">
                <a16:creationId xmlns:a16="http://schemas.microsoft.com/office/drawing/2014/main" id="{1B841F40-27D3-CEB6-43E1-07BC7C8AA996}"/>
              </a:ext>
            </a:extLst>
          </p:cNvPr>
          <p:cNvSpPr txBox="1"/>
          <p:nvPr/>
        </p:nvSpPr>
        <p:spPr>
          <a:xfrm>
            <a:off x="0" y="-5065"/>
            <a:ext cx="6096000" cy="307775"/>
          </a:xfrm>
          <a:prstGeom prst="rect">
            <a:avLst/>
          </a:prstGeom>
          <a:solidFill>
            <a:srgbClr val="C00000">
              <a:alpha val="44000"/>
            </a:srgbClr>
          </a:solidFill>
        </p:spPr>
        <p:txBody>
          <a:bodyPr wrap="square">
            <a:normAutofit/>
          </a:bodyPr>
          <a:lstStyle/>
          <a:p>
            <a:pPr algn="r"/>
            <a:r>
              <a:rPr lang="en-GB" sz="1400" b="1" dirty="0">
                <a:solidFill>
                  <a:schemeClr val="bg1"/>
                </a:solidFill>
                <a:cs typeface="Courier New" panose="02070309020205020404" pitchFamily="49" charset="0"/>
              </a:rPr>
              <a:t>Reference Shape Definition</a:t>
            </a:r>
          </a:p>
        </p:txBody>
      </p:sp>
      <p:sp>
        <p:nvSpPr>
          <p:cNvPr id="24" name="Rettangolo 23">
            <a:extLst>
              <a:ext uri="{FF2B5EF4-FFF2-40B4-BE49-F238E27FC236}">
                <a16:creationId xmlns:a16="http://schemas.microsoft.com/office/drawing/2014/main" id="{D313086B-5101-FA28-5D9E-1CE3779293E7}"/>
              </a:ext>
            </a:extLst>
          </p:cNvPr>
          <p:cNvSpPr/>
          <p:nvPr/>
        </p:nvSpPr>
        <p:spPr>
          <a:xfrm>
            <a:off x="719370" y="2229464"/>
            <a:ext cx="186813" cy="287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a:extLst>
              <a:ext uri="{FF2B5EF4-FFF2-40B4-BE49-F238E27FC236}">
                <a16:creationId xmlns:a16="http://schemas.microsoft.com/office/drawing/2014/main" id="{1C8A36FA-CC1A-2CA5-888D-2DCC575D0C4C}"/>
              </a:ext>
            </a:extLst>
          </p:cNvPr>
          <p:cNvSpPr txBox="1"/>
          <p:nvPr/>
        </p:nvSpPr>
        <p:spPr>
          <a:xfrm>
            <a:off x="643670" y="1317795"/>
            <a:ext cx="10904659" cy="1323439"/>
          </a:xfrm>
          <a:prstGeom prst="rect">
            <a:avLst/>
          </a:prstGeom>
          <a:noFill/>
        </p:spPr>
        <p:txBody>
          <a:bodyPr wrap="square">
            <a:spAutoFit/>
          </a:bodyPr>
          <a:lstStyle/>
          <a:p>
            <a:pPr algn="just">
              <a:spcAft>
                <a:spcPts val="2400"/>
              </a:spcAft>
            </a:pPr>
            <a:r>
              <a:rPr lang="en-GB" sz="2000" dirty="0"/>
              <a:t>Through the </a:t>
            </a:r>
            <a:r>
              <a:rPr lang="en-GB" sz="2000" dirty="0">
                <a:latin typeface="Courier New" panose="02070309020205020404" pitchFamily="49" charset="0"/>
                <a:cs typeface="Courier New" panose="02070309020205020404" pitchFamily="49" charset="0"/>
              </a:rPr>
              <a:t>Manipulate</a:t>
            </a:r>
            <a:r>
              <a:rPr lang="en-GB" sz="2000" dirty="0"/>
              <a:t> function, it is then possible to see how as the value of the parameters changes, the shape of the membrane changes, thus choosing the one that best reflects the user’s architectural needs. The value of the parameters chosen will then go on to define what is the reference surface for constrained form-finding</a:t>
            </a:r>
          </a:p>
        </p:txBody>
      </p:sp>
    </p:spTree>
    <p:extLst>
      <p:ext uri="{BB962C8B-B14F-4D97-AF65-F5344CB8AC3E}">
        <p14:creationId xmlns:p14="http://schemas.microsoft.com/office/powerpoint/2010/main" val="2899606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1E237023-8277-04A5-8A6C-C0B2948FEAB0}"/>
              </a:ext>
            </a:extLst>
          </p:cNvPr>
          <p:cNvPicPr>
            <a:picLocks noChangeAspect="1"/>
          </p:cNvPicPr>
          <p:nvPr/>
        </p:nvPicPr>
        <p:blipFill rotWithShape="1">
          <a:blip r:embed="rId2"/>
          <a:srcRect r="31840"/>
          <a:stretch/>
        </p:blipFill>
        <p:spPr>
          <a:xfrm>
            <a:off x="719370" y="2027846"/>
            <a:ext cx="8310044" cy="569996"/>
          </a:xfrm>
          <a:prstGeom prst="rect">
            <a:avLst/>
          </a:prstGeom>
        </p:spPr>
      </p:pic>
      <p:pic>
        <p:nvPicPr>
          <p:cNvPr id="4" name="Immagine 3">
            <a:extLst>
              <a:ext uri="{FF2B5EF4-FFF2-40B4-BE49-F238E27FC236}">
                <a16:creationId xmlns:a16="http://schemas.microsoft.com/office/drawing/2014/main" id="{2E6692AA-F3F6-3143-77AE-8145D02E7DFE}"/>
              </a:ext>
            </a:extLst>
          </p:cNvPr>
          <p:cNvPicPr>
            <a:picLocks noChangeAspect="1"/>
          </p:cNvPicPr>
          <p:nvPr/>
        </p:nvPicPr>
        <p:blipFill>
          <a:blip r:embed="rId3"/>
          <a:stretch>
            <a:fillRect/>
          </a:stretch>
        </p:blipFill>
        <p:spPr>
          <a:xfrm>
            <a:off x="1499680" y="2695447"/>
            <a:ext cx="9192638" cy="3772189"/>
          </a:xfrm>
          <a:prstGeom prst="rect">
            <a:avLst/>
          </a:prstGeom>
        </p:spPr>
      </p:pic>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27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16/29</a:t>
            </a:r>
          </a:p>
        </p:txBody>
      </p:sp>
      <p:sp>
        <p:nvSpPr>
          <p:cNvPr id="2" name="CasellaDiTesto 1">
            <a:extLst>
              <a:ext uri="{FF2B5EF4-FFF2-40B4-BE49-F238E27FC236}">
                <a16:creationId xmlns:a16="http://schemas.microsoft.com/office/drawing/2014/main" id="{4E249F5F-1A89-EDDA-F933-C39F906458E5}"/>
              </a:ext>
            </a:extLst>
          </p:cNvPr>
          <p:cNvSpPr txBox="1"/>
          <p:nvPr/>
        </p:nvSpPr>
        <p:spPr>
          <a:xfrm>
            <a:off x="0" y="302710"/>
            <a:ext cx="12192000" cy="640265"/>
          </a:xfrm>
          <a:prstGeom prst="rect">
            <a:avLst/>
          </a:prstGeom>
          <a:solidFill>
            <a:schemeClr val="bg1">
              <a:lumMod val="85000"/>
            </a:schemeClr>
          </a:solidFill>
        </p:spPr>
        <p:txBody>
          <a:bodyPr wrap="square" tIns="0" bIns="0" anchor="ctr" anchorCtr="0">
            <a:normAutofit/>
          </a:bodyPr>
          <a:lstStyle/>
          <a:p>
            <a:pPr marL="179388" marR="0" lvl="0" defTabSz="914400" rtl="0" eaLnBrk="1" fontAlgn="auto" latinLnBrk="0" hangingPunct="1">
              <a:lnSpc>
                <a:spcPct val="100000"/>
              </a:lnSpc>
              <a:spcBef>
                <a:spcPts val="0"/>
              </a:spcBef>
              <a:spcAft>
                <a:spcPts val="0"/>
              </a:spcAft>
              <a:buClrTx/>
              <a:buSzTx/>
              <a:buFontTx/>
              <a:buNone/>
              <a:tabLst/>
              <a:defRPr/>
            </a:pPr>
            <a:r>
              <a:rPr kumimoji="0" lang="en-GB" sz="280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Reference surface selection</a:t>
            </a:r>
            <a:endParaRPr lang="en-GB" sz="1400" dirty="0">
              <a:latin typeface="Courier New" panose="02070309020205020404" pitchFamily="49" charset="0"/>
              <a:cs typeface="Courier New" panose="02070309020205020404" pitchFamily="49" charset="0"/>
            </a:endParaRPr>
          </a:p>
        </p:txBody>
      </p:sp>
      <p:sp>
        <p:nvSpPr>
          <p:cNvPr id="3" name="CasellaDiTesto 2">
            <a:extLst>
              <a:ext uri="{FF2B5EF4-FFF2-40B4-BE49-F238E27FC236}">
                <a16:creationId xmlns:a16="http://schemas.microsoft.com/office/drawing/2014/main" id="{1B841F40-27D3-CEB6-43E1-07BC7C8AA996}"/>
              </a:ext>
            </a:extLst>
          </p:cNvPr>
          <p:cNvSpPr txBox="1"/>
          <p:nvPr/>
        </p:nvSpPr>
        <p:spPr>
          <a:xfrm>
            <a:off x="0" y="-5065"/>
            <a:ext cx="6096000" cy="307775"/>
          </a:xfrm>
          <a:prstGeom prst="rect">
            <a:avLst/>
          </a:prstGeom>
          <a:solidFill>
            <a:srgbClr val="C00000">
              <a:alpha val="44000"/>
            </a:srgbClr>
          </a:solidFill>
        </p:spPr>
        <p:txBody>
          <a:bodyPr wrap="square">
            <a:normAutofit/>
          </a:bodyPr>
          <a:lstStyle/>
          <a:p>
            <a:pPr algn="r"/>
            <a:r>
              <a:rPr lang="en-GB" sz="1400" b="1" dirty="0">
                <a:solidFill>
                  <a:schemeClr val="bg1"/>
                </a:solidFill>
                <a:cs typeface="Courier New" panose="02070309020205020404" pitchFamily="49" charset="0"/>
              </a:rPr>
              <a:t>Reference Shape Definition</a:t>
            </a:r>
          </a:p>
        </p:txBody>
      </p:sp>
      <p:sp>
        <p:nvSpPr>
          <p:cNvPr id="29" name="Rettangolo 28">
            <a:extLst>
              <a:ext uri="{FF2B5EF4-FFF2-40B4-BE49-F238E27FC236}">
                <a16:creationId xmlns:a16="http://schemas.microsoft.com/office/drawing/2014/main" id="{7D483397-5111-A7F8-5AE5-CC3DD08A28EE}"/>
              </a:ext>
            </a:extLst>
          </p:cNvPr>
          <p:cNvSpPr/>
          <p:nvPr/>
        </p:nvSpPr>
        <p:spPr>
          <a:xfrm>
            <a:off x="8193724" y="3257021"/>
            <a:ext cx="366617" cy="1719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 name="Connettore a gomito 30">
            <a:extLst>
              <a:ext uri="{FF2B5EF4-FFF2-40B4-BE49-F238E27FC236}">
                <a16:creationId xmlns:a16="http://schemas.microsoft.com/office/drawing/2014/main" id="{DB0F9A04-21E9-8E77-096F-1D8E5642A310}"/>
              </a:ext>
            </a:extLst>
          </p:cNvPr>
          <p:cNvCxnSpPr>
            <a:cxnSpLocks/>
            <a:stCxn id="32" idx="2"/>
            <a:endCxn id="29" idx="0"/>
          </p:cNvCxnSpPr>
          <p:nvPr/>
        </p:nvCxnSpPr>
        <p:spPr>
          <a:xfrm rot="16200000" flipH="1">
            <a:off x="5004162" y="-115851"/>
            <a:ext cx="759301" cy="5986441"/>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66D88B0D-AEAC-A13A-6556-3CC56BC6CE40}"/>
              </a:ext>
            </a:extLst>
          </p:cNvPr>
          <p:cNvSpPr/>
          <p:nvPr/>
        </p:nvSpPr>
        <p:spPr>
          <a:xfrm>
            <a:off x="2073502" y="2189943"/>
            <a:ext cx="634180" cy="3077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1C8A36FA-CC1A-2CA5-888D-2DCC575D0C4C}"/>
                  </a:ext>
                </a:extLst>
              </p:cNvPr>
              <p:cNvSpPr txBox="1"/>
              <p:nvPr/>
            </p:nvSpPr>
            <p:spPr>
              <a:xfrm>
                <a:off x="643670" y="1317795"/>
                <a:ext cx="10904659" cy="707886"/>
              </a:xfrm>
              <a:prstGeom prst="rect">
                <a:avLst/>
              </a:prstGeom>
              <a:noFill/>
            </p:spPr>
            <p:txBody>
              <a:bodyPr wrap="square">
                <a:spAutoFit/>
              </a:bodyPr>
              <a:lstStyle/>
              <a:p>
                <a:pPr algn="just">
                  <a:spcAft>
                    <a:spcPts val="2400"/>
                  </a:spcAft>
                </a:pPr>
                <a:r>
                  <a:rPr lang="en-GB" sz="2000" dirty="0"/>
                  <a:t>Assign the values of </a:t>
                </a:r>
                <a14:m>
                  <m:oMath xmlns:m="http://schemas.openxmlformats.org/officeDocument/2006/math">
                    <m:r>
                      <a:rPr lang="en-GB" sz="2000" i="1" smtClean="0">
                        <a:latin typeface="Cambria Math" panose="02040503050406030204" pitchFamily="18" charset="0"/>
                        <a:ea typeface="Cambria Math" panose="02040503050406030204" pitchFamily="18" charset="0"/>
                      </a:rPr>
                      <m:t>𝜎</m:t>
                    </m:r>
                  </m:oMath>
                </a14:m>
                <a:r>
                  <a:rPr lang="en-GB" sz="2000" dirty="0"/>
                  <a:t> and </a:t>
                </a:r>
                <a14:m>
                  <m:oMath xmlns:m="http://schemas.openxmlformats.org/officeDocument/2006/math">
                    <m:r>
                      <a:rPr lang="en-GB" sz="2000" i="1" smtClean="0">
                        <a:latin typeface="Cambria Math" panose="02040503050406030204" pitchFamily="18" charset="0"/>
                        <a:ea typeface="Cambria Math" panose="02040503050406030204" pitchFamily="18" charset="0"/>
                      </a:rPr>
                      <m:t>𝛼</m:t>
                    </m:r>
                  </m:oMath>
                </a14:m>
                <a:r>
                  <a:rPr lang="en-GB" sz="2000" dirty="0"/>
                  <a:t> that visualize on the right panel of the previous output once the shape that meets the user's architectural requirements are chosen.</a:t>
                </a:r>
              </a:p>
            </p:txBody>
          </p:sp>
        </mc:Choice>
        <mc:Fallback xmlns="">
          <p:sp>
            <p:nvSpPr>
              <p:cNvPr id="7" name="CasellaDiTesto 6">
                <a:extLst>
                  <a:ext uri="{FF2B5EF4-FFF2-40B4-BE49-F238E27FC236}">
                    <a16:creationId xmlns:a16="http://schemas.microsoft.com/office/drawing/2014/main" id="{1C8A36FA-CC1A-2CA5-888D-2DCC575D0C4C}"/>
                  </a:ext>
                </a:extLst>
              </p:cNvPr>
              <p:cNvSpPr txBox="1">
                <a:spLocks noRot="1" noChangeAspect="1" noMove="1" noResize="1" noEditPoints="1" noAdjustHandles="1" noChangeArrowheads="1" noChangeShapeType="1" noTextEdit="1"/>
              </p:cNvSpPr>
              <p:nvPr/>
            </p:nvSpPr>
            <p:spPr>
              <a:xfrm>
                <a:off x="643670" y="1317795"/>
                <a:ext cx="10904659" cy="707886"/>
              </a:xfrm>
              <a:prstGeom prst="rect">
                <a:avLst/>
              </a:prstGeom>
              <a:blipFill>
                <a:blip r:embed="rId4"/>
                <a:stretch>
                  <a:fillRect l="-615" t="-4310" r="-615" b="-14655"/>
                </a:stretch>
              </a:blipFill>
            </p:spPr>
            <p:txBody>
              <a:bodyPr/>
              <a:lstStyle/>
              <a:p>
                <a:r>
                  <a:rPr lang="en-GB">
                    <a:noFill/>
                  </a:rPr>
                  <a:t> </a:t>
                </a:r>
              </a:p>
            </p:txBody>
          </p:sp>
        </mc:Fallback>
      </mc:AlternateContent>
      <p:sp>
        <p:nvSpPr>
          <p:cNvPr id="16" name="Rettangolo 15">
            <a:extLst>
              <a:ext uri="{FF2B5EF4-FFF2-40B4-BE49-F238E27FC236}">
                <a16:creationId xmlns:a16="http://schemas.microsoft.com/office/drawing/2014/main" id="{53BD24CC-3235-D43D-FDDE-299C705B8873}"/>
              </a:ext>
            </a:extLst>
          </p:cNvPr>
          <p:cNvSpPr/>
          <p:nvPr/>
        </p:nvSpPr>
        <p:spPr>
          <a:xfrm>
            <a:off x="8193723" y="3707438"/>
            <a:ext cx="366617" cy="1719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Connettore a gomito 16">
            <a:extLst>
              <a:ext uri="{FF2B5EF4-FFF2-40B4-BE49-F238E27FC236}">
                <a16:creationId xmlns:a16="http://schemas.microsoft.com/office/drawing/2014/main" id="{5C06913F-1B50-9842-4828-2660E7E640AF}"/>
              </a:ext>
            </a:extLst>
          </p:cNvPr>
          <p:cNvCxnSpPr>
            <a:cxnSpLocks/>
            <a:stCxn id="18" idx="2"/>
            <a:endCxn id="16" idx="1"/>
          </p:cNvCxnSpPr>
          <p:nvPr/>
        </p:nvCxnSpPr>
        <p:spPr>
          <a:xfrm rot="16200000" flipH="1">
            <a:off x="5003045" y="602750"/>
            <a:ext cx="1295708" cy="5085648"/>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ettangolo 17">
            <a:extLst>
              <a:ext uri="{FF2B5EF4-FFF2-40B4-BE49-F238E27FC236}">
                <a16:creationId xmlns:a16="http://schemas.microsoft.com/office/drawing/2014/main" id="{8F98E7F7-932E-8640-00B7-2141016ABCD3}"/>
              </a:ext>
            </a:extLst>
          </p:cNvPr>
          <p:cNvSpPr/>
          <p:nvPr/>
        </p:nvSpPr>
        <p:spPr>
          <a:xfrm>
            <a:off x="2790985" y="2189943"/>
            <a:ext cx="634180" cy="3077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86662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9127AFB0-116E-CC8E-7CD2-ED5291F77299}"/>
              </a:ext>
            </a:extLst>
          </p:cNvPr>
          <p:cNvSpPr/>
          <p:nvPr/>
        </p:nvSpPr>
        <p:spPr>
          <a:xfrm>
            <a:off x="0" y="0"/>
            <a:ext cx="6096000" cy="307775"/>
          </a:xfrm>
          <a:prstGeom prst="rect">
            <a:avLst/>
          </a:prstGeom>
          <a:solidFill>
            <a:srgbClr val="C00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77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17/29</a:t>
            </a:r>
          </a:p>
        </p:txBody>
      </p:sp>
      <p:sp>
        <p:nvSpPr>
          <p:cNvPr id="3" name="CasellaDiTesto 2">
            <a:extLst>
              <a:ext uri="{FF2B5EF4-FFF2-40B4-BE49-F238E27FC236}">
                <a16:creationId xmlns:a16="http://schemas.microsoft.com/office/drawing/2014/main" id="{C6959EF5-A6EE-AAF0-31DD-F2019264B62C}"/>
              </a:ext>
            </a:extLst>
          </p:cNvPr>
          <p:cNvSpPr txBox="1"/>
          <p:nvPr/>
        </p:nvSpPr>
        <p:spPr>
          <a:xfrm>
            <a:off x="3781839" y="2644170"/>
            <a:ext cx="4628322" cy="1569660"/>
          </a:xfrm>
          <a:prstGeom prst="rect">
            <a:avLst/>
          </a:prstGeom>
          <a:solidFill>
            <a:srgbClr val="C00000">
              <a:alpha val="44000"/>
            </a:srgbClr>
          </a:solidFill>
        </p:spPr>
        <p:txBody>
          <a:bodyPr wrap="square">
            <a:spAutoFit/>
          </a:bodyPr>
          <a:lstStyle/>
          <a:p>
            <a:pPr algn="ctr"/>
            <a:r>
              <a:rPr lang="en-GB" sz="4800" b="1" dirty="0">
                <a:solidFill>
                  <a:schemeClr val="bg1"/>
                </a:solidFill>
              </a:rPr>
              <a:t>Constrained Form-Finding</a:t>
            </a:r>
          </a:p>
        </p:txBody>
      </p:sp>
    </p:spTree>
    <p:extLst>
      <p:ext uri="{BB962C8B-B14F-4D97-AF65-F5344CB8AC3E}">
        <p14:creationId xmlns:p14="http://schemas.microsoft.com/office/powerpoint/2010/main" val="3041417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27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18/29</a:t>
            </a:r>
          </a:p>
        </p:txBody>
      </p:sp>
      <p:sp>
        <p:nvSpPr>
          <p:cNvPr id="3" name="CasellaDiTesto 2">
            <a:extLst>
              <a:ext uri="{FF2B5EF4-FFF2-40B4-BE49-F238E27FC236}">
                <a16:creationId xmlns:a16="http://schemas.microsoft.com/office/drawing/2014/main" id="{1B841F40-27D3-CEB6-43E1-07BC7C8AA996}"/>
              </a:ext>
            </a:extLst>
          </p:cNvPr>
          <p:cNvSpPr txBox="1"/>
          <p:nvPr/>
        </p:nvSpPr>
        <p:spPr>
          <a:xfrm>
            <a:off x="0" y="-5065"/>
            <a:ext cx="6096000" cy="307775"/>
          </a:xfrm>
          <a:prstGeom prst="rect">
            <a:avLst/>
          </a:prstGeom>
          <a:solidFill>
            <a:srgbClr val="C00000">
              <a:alpha val="44000"/>
            </a:srgbClr>
          </a:solidFill>
        </p:spPr>
        <p:txBody>
          <a:bodyPr wrap="square">
            <a:normAutofit/>
          </a:bodyPr>
          <a:lstStyle/>
          <a:p>
            <a:pPr algn="r"/>
            <a:r>
              <a:rPr lang="en-GB" sz="1400" b="1" dirty="0">
                <a:solidFill>
                  <a:schemeClr val="bg1"/>
                </a:solidFill>
                <a:cs typeface="Courier New" panose="02070309020205020404" pitchFamily="49" charset="0"/>
              </a:rPr>
              <a:t>Constrained Form-Finding</a:t>
            </a:r>
          </a:p>
        </p:txBody>
      </p:sp>
      <p:sp>
        <p:nvSpPr>
          <p:cNvPr id="24" name="Rettangolo 23">
            <a:extLst>
              <a:ext uri="{FF2B5EF4-FFF2-40B4-BE49-F238E27FC236}">
                <a16:creationId xmlns:a16="http://schemas.microsoft.com/office/drawing/2014/main" id="{D313086B-5101-FA28-5D9E-1CE3779293E7}"/>
              </a:ext>
            </a:extLst>
          </p:cNvPr>
          <p:cNvSpPr/>
          <p:nvPr/>
        </p:nvSpPr>
        <p:spPr>
          <a:xfrm>
            <a:off x="719370" y="2229464"/>
            <a:ext cx="186813" cy="287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a:extLst>
              <a:ext uri="{FF2B5EF4-FFF2-40B4-BE49-F238E27FC236}">
                <a16:creationId xmlns:a16="http://schemas.microsoft.com/office/drawing/2014/main" id="{1C8A36FA-CC1A-2CA5-888D-2DCC575D0C4C}"/>
              </a:ext>
            </a:extLst>
          </p:cNvPr>
          <p:cNvSpPr txBox="1"/>
          <p:nvPr/>
        </p:nvSpPr>
        <p:spPr>
          <a:xfrm>
            <a:off x="643670" y="2613392"/>
            <a:ext cx="10904659" cy="1631216"/>
          </a:xfrm>
          <a:prstGeom prst="rect">
            <a:avLst/>
          </a:prstGeom>
          <a:noFill/>
        </p:spPr>
        <p:txBody>
          <a:bodyPr wrap="square">
            <a:spAutoFit/>
          </a:bodyPr>
          <a:lstStyle/>
          <a:p>
            <a:pPr algn="just">
              <a:spcAft>
                <a:spcPts val="2400"/>
              </a:spcAft>
            </a:pPr>
            <a:r>
              <a:rPr lang="en-GB" sz="2000" dirty="0"/>
              <a:t>The module calculates the load associated with the reference surface and incorporates it into the parametric solution of the second-order partial differential equation using the same FEM routine as demonstrated previously. The primary objective of this module is to minimize the mean distance between the shell and the reference surface by selecting appropriate parameters through the minimization of an objective function.</a:t>
            </a:r>
          </a:p>
        </p:txBody>
      </p:sp>
    </p:spTree>
    <p:extLst>
      <p:ext uri="{BB962C8B-B14F-4D97-AF65-F5344CB8AC3E}">
        <p14:creationId xmlns:p14="http://schemas.microsoft.com/office/powerpoint/2010/main" val="187548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27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19/29</a:t>
            </a:r>
          </a:p>
        </p:txBody>
      </p:sp>
      <p:sp>
        <p:nvSpPr>
          <p:cNvPr id="2" name="CasellaDiTesto 1">
            <a:extLst>
              <a:ext uri="{FF2B5EF4-FFF2-40B4-BE49-F238E27FC236}">
                <a16:creationId xmlns:a16="http://schemas.microsoft.com/office/drawing/2014/main" id="{4E249F5F-1A89-EDDA-F933-C39F906458E5}"/>
              </a:ext>
            </a:extLst>
          </p:cNvPr>
          <p:cNvSpPr txBox="1"/>
          <p:nvPr/>
        </p:nvSpPr>
        <p:spPr>
          <a:xfrm>
            <a:off x="0" y="302710"/>
            <a:ext cx="12192000" cy="640265"/>
          </a:xfrm>
          <a:prstGeom prst="rect">
            <a:avLst/>
          </a:prstGeom>
          <a:solidFill>
            <a:schemeClr val="bg1">
              <a:lumMod val="85000"/>
            </a:schemeClr>
          </a:solidFill>
        </p:spPr>
        <p:txBody>
          <a:bodyPr wrap="square" tIns="0" bIns="0" anchor="ctr" anchorCtr="0">
            <a:normAutofit/>
          </a:bodyPr>
          <a:lstStyle/>
          <a:p>
            <a:pPr marL="179388" marR="0" lvl="0" defTabSz="914400" rtl="0" eaLnBrk="1" fontAlgn="auto" latinLnBrk="0" hangingPunct="1">
              <a:lnSpc>
                <a:spcPct val="100000"/>
              </a:lnSpc>
              <a:spcBef>
                <a:spcPts val="0"/>
              </a:spcBef>
              <a:spcAft>
                <a:spcPts val="0"/>
              </a:spcAft>
              <a:buClrTx/>
              <a:buSzTx/>
              <a:buFontTx/>
              <a:buNone/>
              <a:tabLst/>
              <a:defRPr/>
            </a:pPr>
            <a:r>
              <a:rPr kumimoji="0" lang="en-GB" sz="280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Real Load Evaluation</a:t>
            </a:r>
            <a:endParaRPr lang="en-GB" sz="1400" dirty="0">
              <a:latin typeface="Courier New" panose="02070309020205020404" pitchFamily="49" charset="0"/>
              <a:cs typeface="Courier New" panose="02070309020205020404" pitchFamily="49" charset="0"/>
            </a:endParaRPr>
          </a:p>
        </p:txBody>
      </p:sp>
      <p:sp>
        <p:nvSpPr>
          <p:cNvPr id="3" name="CasellaDiTesto 2">
            <a:extLst>
              <a:ext uri="{FF2B5EF4-FFF2-40B4-BE49-F238E27FC236}">
                <a16:creationId xmlns:a16="http://schemas.microsoft.com/office/drawing/2014/main" id="{1B841F40-27D3-CEB6-43E1-07BC7C8AA996}"/>
              </a:ext>
            </a:extLst>
          </p:cNvPr>
          <p:cNvSpPr txBox="1"/>
          <p:nvPr/>
        </p:nvSpPr>
        <p:spPr>
          <a:xfrm>
            <a:off x="0" y="-5065"/>
            <a:ext cx="6096000" cy="307775"/>
          </a:xfrm>
          <a:prstGeom prst="rect">
            <a:avLst/>
          </a:prstGeom>
          <a:solidFill>
            <a:srgbClr val="C00000">
              <a:alpha val="44000"/>
            </a:srgbClr>
          </a:solidFill>
        </p:spPr>
        <p:txBody>
          <a:bodyPr wrap="square">
            <a:normAutofit/>
          </a:bodyPr>
          <a:lstStyle/>
          <a:p>
            <a:pPr algn="r"/>
            <a:r>
              <a:rPr lang="en-GB" sz="1400" b="1" dirty="0">
                <a:solidFill>
                  <a:schemeClr val="bg1"/>
                </a:solidFill>
                <a:cs typeface="Courier New" panose="02070309020205020404" pitchFamily="49" charset="0"/>
              </a:rPr>
              <a:t>Constrained Form-Finding</a:t>
            </a:r>
          </a:p>
        </p:txBody>
      </p:sp>
      <p:sp>
        <p:nvSpPr>
          <p:cNvPr id="24" name="Rettangolo 23">
            <a:extLst>
              <a:ext uri="{FF2B5EF4-FFF2-40B4-BE49-F238E27FC236}">
                <a16:creationId xmlns:a16="http://schemas.microsoft.com/office/drawing/2014/main" id="{D313086B-5101-FA28-5D9E-1CE3779293E7}"/>
              </a:ext>
            </a:extLst>
          </p:cNvPr>
          <p:cNvSpPr/>
          <p:nvPr/>
        </p:nvSpPr>
        <p:spPr>
          <a:xfrm>
            <a:off x="719370" y="2229464"/>
            <a:ext cx="186813" cy="287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Elemento grafico 7">
            <a:extLst>
              <a:ext uri="{FF2B5EF4-FFF2-40B4-BE49-F238E27FC236}">
                <a16:creationId xmlns:a16="http://schemas.microsoft.com/office/drawing/2014/main" id="{C1A75E26-D254-E624-4698-63DAF58195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71960" y="3093396"/>
            <a:ext cx="5048077" cy="3945914"/>
          </a:xfrm>
          <a:prstGeom prst="rect">
            <a:avLst/>
          </a:prstGeom>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D002C8B1-BA4D-4769-7395-58D83F0228BE}"/>
                  </a:ext>
                </a:extLst>
              </p:cNvPr>
              <p:cNvSpPr txBox="1"/>
              <p:nvPr/>
            </p:nvSpPr>
            <p:spPr>
              <a:xfrm>
                <a:off x="643670" y="1317795"/>
                <a:ext cx="10904659" cy="1668085"/>
              </a:xfrm>
              <a:prstGeom prst="rect">
                <a:avLst/>
              </a:prstGeom>
              <a:noFill/>
            </p:spPr>
            <p:txBody>
              <a:bodyPr wrap="square">
                <a:spAutoFit/>
              </a:bodyPr>
              <a:lstStyle/>
              <a:p>
                <a:pPr algn="just">
                  <a:spcAft>
                    <a:spcPts val="2400"/>
                  </a:spcAft>
                </a:pPr>
                <a:r>
                  <a:rPr lang="en-GB" sz="2000" dirty="0"/>
                  <a:t>With this sub-module, you can easily calculate and visualize the load </a:t>
                </a:r>
                <a14:m>
                  <m:oMath xmlns:m="http://schemas.openxmlformats.org/officeDocument/2006/math">
                    <m:r>
                      <a:rPr lang="it-IT" sz="2000" b="0" i="1" smtClean="0">
                        <a:latin typeface="Cambria Math" panose="02040503050406030204" pitchFamily="18" charset="0"/>
                      </a:rPr>
                      <m:t>𝑝</m:t>
                    </m:r>
                  </m:oMath>
                </a14:m>
                <a:r>
                  <a:rPr lang="en-GB" sz="2000" dirty="0"/>
                  <a:t> on the designated reference surface. The sub-module achieves this by computing the prime derivatives of the shape, which are then used to establish the natural bases (</a:t>
                </a:r>
                <a14:m>
                  <m:oMath xmlns:m="http://schemas.openxmlformats.org/officeDocument/2006/math">
                    <m:sSub>
                      <m:sSubPr>
                        <m:ctrlPr>
                          <a:rPr lang="en-GB" sz="2000" i="1" smtClean="0">
                            <a:latin typeface="Cambria Math" panose="02040503050406030204" pitchFamily="18" charset="0"/>
                          </a:rPr>
                        </m:ctrlPr>
                      </m:sSubPr>
                      <m:e>
                        <m:r>
                          <m:rPr>
                            <m:sty m:val="p"/>
                          </m:rPr>
                          <a:rPr lang="it-IT" sz="2000" b="0" i="0" smtClean="0">
                            <a:latin typeface="Cambria Math" panose="02040503050406030204" pitchFamily="18" charset="0"/>
                          </a:rPr>
                          <m:t>a</m:t>
                        </m:r>
                      </m:e>
                      <m:sub>
                        <m:r>
                          <a:rPr lang="it-IT" sz="2000" b="0" i="0" smtClean="0">
                            <a:latin typeface="Cambria Math" panose="02040503050406030204" pitchFamily="18" charset="0"/>
                          </a:rPr>
                          <m:t>1</m:t>
                        </m:r>
                      </m:sub>
                    </m:sSub>
                    <m:r>
                      <a:rPr lang="it-IT" sz="2000" b="0" i="0" smtClean="0">
                        <a:latin typeface="Cambria Math" panose="02040503050406030204" pitchFamily="18" charset="0"/>
                      </a:rPr>
                      <m:t>=</m:t>
                    </m:r>
                    <m:sSub>
                      <m:sSubPr>
                        <m:ctrlPr>
                          <a:rPr lang="it-IT" sz="2000" b="0" i="1" smtClean="0">
                            <a:latin typeface="Cambria Math" panose="02040503050406030204" pitchFamily="18" charset="0"/>
                          </a:rPr>
                        </m:ctrlPr>
                      </m:sSubPr>
                      <m:e>
                        <m:acc>
                          <m:accPr>
                            <m:chr m:val="̂"/>
                            <m:ctrlPr>
                              <a:rPr lang="it-IT" sz="2000" b="0" i="1" smtClean="0">
                                <a:latin typeface="Cambria Math" panose="02040503050406030204" pitchFamily="18" charset="0"/>
                              </a:rPr>
                            </m:ctrlPr>
                          </m:accPr>
                          <m:e>
                            <m:r>
                              <a:rPr lang="it-IT" sz="2000" b="0" i="1" smtClean="0">
                                <a:latin typeface="Cambria Math" panose="02040503050406030204" pitchFamily="18" charset="0"/>
                              </a:rPr>
                              <m:t>𝑒</m:t>
                            </m:r>
                          </m:e>
                        </m:acc>
                      </m:e>
                      <m:sub>
                        <m:r>
                          <a:rPr lang="it-IT" sz="2000" b="0" i="1" smtClean="0">
                            <a:latin typeface="Cambria Math" panose="02040503050406030204" pitchFamily="18" charset="0"/>
                          </a:rPr>
                          <m:t>1</m:t>
                        </m:r>
                      </m:sub>
                    </m:sSub>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 </m:t>
                        </m:r>
                        <m:r>
                          <a:rPr lang="it-IT" sz="2000" b="0" i="1" smtClean="0">
                            <a:latin typeface="Cambria Math" panose="02040503050406030204" pitchFamily="18" charset="0"/>
                          </a:rPr>
                          <m:t>𝑓</m:t>
                        </m:r>
                      </m:e>
                      <m:sub>
                        <m:r>
                          <a:rPr lang="it-IT" sz="2000" b="0" i="1" smtClean="0">
                            <a:latin typeface="Cambria Math" panose="02040503050406030204" pitchFamily="18" charset="0"/>
                          </a:rPr>
                          <m:t>,1</m:t>
                        </m:r>
                      </m:sub>
                    </m:sSub>
                  </m:oMath>
                </a14:m>
                <a:r>
                  <a:rPr lang="en-GB" sz="2000" dirty="0"/>
                  <a:t> and </a:t>
                </a:r>
                <a14:m>
                  <m:oMath xmlns:m="http://schemas.openxmlformats.org/officeDocument/2006/math">
                    <m:sSub>
                      <m:sSubPr>
                        <m:ctrlPr>
                          <a:rPr lang="en-GB" sz="2000" i="1" smtClean="0">
                            <a:latin typeface="Cambria Math" panose="02040503050406030204" pitchFamily="18" charset="0"/>
                          </a:rPr>
                        </m:ctrlPr>
                      </m:sSubPr>
                      <m:e>
                        <m:r>
                          <m:rPr>
                            <m:sty m:val="p"/>
                          </m:rPr>
                          <a:rPr lang="it-IT" sz="2000" b="0" i="0" smtClean="0">
                            <a:latin typeface="Cambria Math" panose="02040503050406030204" pitchFamily="18" charset="0"/>
                          </a:rPr>
                          <m:t>a</m:t>
                        </m:r>
                      </m:e>
                      <m:sub>
                        <m:r>
                          <a:rPr lang="it-IT" sz="2000" b="0" i="0" smtClean="0">
                            <a:latin typeface="Cambria Math" panose="02040503050406030204" pitchFamily="18" charset="0"/>
                          </a:rPr>
                          <m:t>1</m:t>
                        </m:r>
                      </m:sub>
                    </m:sSub>
                    <m:r>
                      <a:rPr lang="it-IT" sz="2000" b="0" i="0" smtClean="0">
                        <a:latin typeface="Cambria Math" panose="02040503050406030204" pitchFamily="18" charset="0"/>
                      </a:rPr>
                      <m:t>=</m:t>
                    </m:r>
                    <m:sSub>
                      <m:sSubPr>
                        <m:ctrlPr>
                          <a:rPr lang="it-IT" sz="2000" b="0" i="1" smtClean="0">
                            <a:latin typeface="Cambria Math" panose="02040503050406030204" pitchFamily="18" charset="0"/>
                          </a:rPr>
                        </m:ctrlPr>
                      </m:sSubPr>
                      <m:e>
                        <m:acc>
                          <m:accPr>
                            <m:chr m:val="̂"/>
                            <m:ctrlPr>
                              <a:rPr lang="it-IT" sz="2000" b="0" i="1" smtClean="0">
                                <a:latin typeface="Cambria Math" panose="02040503050406030204" pitchFamily="18" charset="0"/>
                              </a:rPr>
                            </m:ctrlPr>
                          </m:accPr>
                          <m:e>
                            <m:r>
                              <a:rPr lang="it-IT" sz="2000" b="0" i="1" smtClean="0">
                                <a:latin typeface="Cambria Math" panose="02040503050406030204" pitchFamily="18" charset="0"/>
                              </a:rPr>
                              <m:t>𝑒</m:t>
                            </m:r>
                          </m:e>
                        </m:acc>
                      </m:e>
                      <m:sub>
                        <m:r>
                          <a:rPr lang="it-IT" sz="2000" b="0" i="1" smtClean="0">
                            <a:latin typeface="Cambria Math" panose="02040503050406030204" pitchFamily="18" charset="0"/>
                          </a:rPr>
                          <m:t>2</m:t>
                        </m:r>
                      </m:sub>
                    </m:sSub>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 </m:t>
                        </m:r>
                        <m:r>
                          <a:rPr lang="it-IT" sz="2000" b="0" i="1" smtClean="0">
                            <a:latin typeface="Cambria Math" panose="02040503050406030204" pitchFamily="18" charset="0"/>
                          </a:rPr>
                          <m:t>𝑓</m:t>
                        </m:r>
                      </m:e>
                      <m:sub>
                        <m:r>
                          <a:rPr lang="it-IT" sz="2000" b="0" i="1" smtClean="0">
                            <a:latin typeface="Cambria Math" panose="02040503050406030204" pitchFamily="18" charset="0"/>
                          </a:rPr>
                          <m:t>,2</m:t>
                        </m:r>
                      </m:sub>
                    </m:sSub>
                  </m:oMath>
                </a14:m>
                <a:r>
                  <a:rPr lang="en-GB" sz="2000" dirty="0"/>
                  <a:t>). Subsequently, the Jacobian is defined as </a:t>
                </a:r>
                <a14:m>
                  <m:oMath xmlns:m="http://schemas.openxmlformats.org/officeDocument/2006/math">
                    <m:r>
                      <a:rPr lang="it-IT" sz="2000" b="0" i="1" smtClean="0">
                        <a:latin typeface="Cambria Math" panose="02040503050406030204" pitchFamily="18" charset="0"/>
                      </a:rPr>
                      <m:t>𝐽</m:t>
                    </m:r>
                    <m:r>
                      <a:rPr lang="it-IT" sz="2000" b="0" i="1" smtClean="0">
                        <a:latin typeface="Cambria Math" panose="02040503050406030204" pitchFamily="18" charset="0"/>
                      </a:rPr>
                      <m:t>=</m:t>
                    </m:r>
                    <m:d>
                      <m:dPr>
                        <m:begChr m:val="|"/>
                        <m:endChr m:val="|"/>
                        <m:ctrlPr>
                          <a:rPr lang="it-IT" sz="2000" b="0" i="1" smtClean="0">
                            <a:latin typeface="Cambria Math" panose="02040503050406030204" pitchFamily="18" charset="0"/>
                          </a:rPr>
                        </m:ctrlPr>
                      </m:dPr>
                      <m:e>
                        <m:sSub>
                          <m:sSubPr>
                            <m:ctrlPr>
                              <a:rPr lang="en-GB" sz="2000" i="1" smtClean="0">
                                <a:latin typeface="Cambria Math" panose="02040503050406030204" pitchFamily="18" charset="0"/>
                              </a:rPr>
                            </m:ctrlPr>
                          </m:sSubPr>
                          <m:e>
                            <m:r>
                              <m:rPr>
                                <m:sty m:val="p"/>
                              </m:rPr>
                              <a:rPr lang="it-IT" sz="2000" b="0" i="0" smtClean="0">
                                <a:latin typeface="Cambria Math" panose="02040503050406030204" pitchFamily="18" charset="0"/>
                              </a:rPr>
                              <m:t>a</m:t>
                            </m:r>
                          </m:e>
                          <m:sub>
                            <m:r>
                              <a:rPr lang="it-IT" sz="2000" b="0" i="0" smtClean="0">
                                <a:latin typeface="Cambria Math" panose="02040503050406030204" pitchFamily="18" charset="0"/>
                              </a:rPr>
                              <m:t>1</m:t>
                            </m:r>
                          </m:sub>
                        </m:sSub>
                        <m:r>
                          <a:rPr lang="it-IT" sz="2000" b="0" i="1" smtClean="0">
                            <a:latin typeface="Cambria Math" panose="02040503050406030204" pitchFamily="18" charset="0"/>
                            <a:ea typeface="Cambria Math" panose="02040503050406030204" pitchFamily="18" charset="0"/>
                          </a:rPr>
                          <m:t>×</m:t>
                        </m:r>
                        <m:sSub>
                          <m:sSubPr>
                            <m:ctrlPr>
                              <a:rPr lang="en-GB" sz="2000" i="1" smtClean="0">
                                <a:latin typeface="Cambria Math" panose="02040503050406030204" pitchFamily="18" charset="0"/>
                              </a:rPr>
                            </m:ctrlPr>
                          </m:sSubPr>
                          <m:e>
                            <m:r>
                              <m:rPr>
                                <m:sty m:val="p"/>
                              </m:rPr>
                              <a:rPr lang="it-IT" sz="2000" b="0" i="0" smtClean="0">
                                <a:latin typeface="Cambria Math" panose="02040503050406030204" pitchFamily="18" charset="0"/>
                              </a:rPr>
                              <m:t>a</m:t>
                            </m:r>
                          </m:e>
                          <m:sub>
                            <m:r>
                              <a:rPr lang="it-IT" sz="2000" b="0" i="0" smtClean="0">
                                <a:latin typeface="Cambria Math" panose="02040503050406030204" pitchFamily="18" charset="0"/>
                              </a:rPr>
                              <m:t>2</m:t>
                            </m:r>
                          </m:sub>
                        </m:sSub>
                      </m:e>
                    </m:d>
                  </m:oMath>
                </a14:m>
                <a:r>
                  <a:rPr lang="en-GB" sz="2000" dirty="0"/>
                  <a:t>. By leveraging the Jacobian, the load </a:t>
                </a:r>
                <a14:m>
                  <m:oMath xmlns:m="http://schemas.openxmlformats.org/officeDocument/2006/math">
                    <m:r>
                      <a:rPr lang="it-IT" sz="2000" b="0" i="1" smtClean="0">
                        <a:latin typeface="Cambria Math" panose="02040503050406030204" pitchFamily="18" charset="0"/>
                      </a:rPr>
                      <m:t>𝑝</m:t>
                    </m:r>
                  </m:oMath>
                </a14:m>
                <a:r>
                  <a:rPr lang="en-GB" sz="2000" dirty="0"/>
                  <a:t> can be estimated as the product of the </a:t>
                </a:r>
                <a:r>
                  <a:rPr lang="en-GB" sz="2000" dirty="0" err="1"/>
                  <a:t>uniformely</a:t>
                </a:r>
                <a:r>
                  <a:rPr lang="en-GB" sz="2000" dirty="0"/>
                  <a:t> distributed load </a:t>
                </a:r>
                <a14:m>
                  <m:oMath xmlns:m="http://schemas.openxmlformats.org/officeDocument/2006/math">
                    <m:r>
                      <a:rPr lang="it-IT" sz="2000" b="0" i="1" smtClean="0">
                        <a:latin typeface="Cambria Math" panose="02040503050406030204" pitchFamily="18" charset="0"/>
                      </a:rPr>
                      <m:t>𝑤</m:t>
                    </m:r>
                  </m:oMath>
                </a14:m>
                <a:r>
                  <a:rPr lang="en-GB" sz="2000" dirty="0"/>
                  <a:t> and the Jacobian </a:t>
                </a:r>
                <a14:m>
                  <m:oMath xmlns:m="http://schemas.openxmlformats.org/officeDocument/2006/math">
                    <m:r>
                      <a:rPr lang="it-IT" sz="2000" b="0" i="1" smtClean="0">
                        <a:latin typeface="Cambria Math" panose="02040503050406030204" pitchFamily="18" charset="0"/>
                      </a:rPr>
                      <m:t>𝐽</m:t>
                    </m:r>
                  </m:oMath>
                </a14:m>
                <a:r>
                  <a:rPr lang="en-GB" sz="2000" dirty="0"/>
                  <a:t>.</a:t>
                </a:r>
              </a:p>
            </p:txBody>
          </p:sp>
        </mc:Choice>
        <mc:Fallback xmlns="">
          <p:sp>
            <p:nvSpPr>
              <p:cNvPr id="9" name="CasellaDiTesto 8">
                <a:extLst>
                  <a:ext uri="{FF2B5EF4-FFF2-40B4-BE49-F238E27FC236}">
                    <a16:creationId xmlns:a16="http://schemas.microsoft.com/office/drawing/2014/main" id="{D002C8B1-BA4D-4769-7395-58D83F0228BE}"/>
                  </a:ext>
                </a:extLst>
              </p:cNvPr>
              <p:cNvSpPr txBox="1">
                <a:spLocks noRot="1" noChangeAspect="1" noMove="1" noResize="1" noEditPoints="1" noAdjustHandles="1" noChangeArrowheads="1" noChangeShapeType="1" noTextEdit="1"/>
              </p:cNvSpPr>
              <p:nvPr/>
            </p:nvSpPr>
            <p:spPr>
              <a:xfrm>
                <a:off x="643670" y="1317795"/>
                <a:ext cx="10904659" cy="1668085"/>
              </a:xfrm>
              <a:prstGeom prst="rect">
                <a:avLst/>
              </a:prstGeom>
              <a:blipFill>
                <a:blip r:embed="rId4"/>
                <a:stretch>
                  <a:fillRect l="-615" t="-1825" r="-615" b="-4015"/>
                </a:stretch>
              </a:blipFill>
            </p:spPr>
            <p:txBody>
              <a:bodyPr/>
              <a:lstStyle/>
              <a:p>
                <a:r>
                  <a:rPr lang="en-GB">
                    <a:noFill/>
                  </a:rPr>
                  <a:t> </a:t>
                </a:r>
              </a:p>
            </p:txBody>
          </p:sp>
        </mc:Fallback>
      </mc:AlternateContent>
    </p:spTree>
    <p:extLst>
      <p:ext uri="{BB962C8B-B14F-4D97-AF65-F5344CB8AC3E}">
        <p14:creationId xmlns:p14="http://schemas.microsoft.com/office/powerpoint/2010/main" val="4188212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9127AFB0-116E-CC8E-7CD2-ED5291F77299}"/>
              </a:ext>
            </a:extLst>
          </p:cNvPr>
          <p:cNvSpPr/>
          <p:nvPr/>
        </p:nvSpPr>
        <p:spPr>
          <a:xfrm>
            <a:off x="0" y="0"/>
            <a:ext cx="6096000" cy="307775"/>
          </a:xfrm>
          <a:prstGeom prst="rect">
            <a:avLst/>
          </a:prstGeom>
          <a:solidFill>
            <a:srgbClr val="C00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77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asellaDiTesto 7">
            <a:extLst>
              <a:ext uri="{FF2B5EF4-FFF2-40B4-BE49-F238E27FC236}">
                <a16:creationId xmlns:a16="http://schemas.microsoft.com/office/drawing/2014/main" id="{3A907652-44C2-08D7-18D0-6377716DDD68}"/>
              </a:ext>
            </a:extLst>
          </p:cNvPr>
          <p:cNvSpPr txBox="1"/>
          <p:nvPr/>
        </p:nvSpPr>
        <p:spPr>
          <a:xfrm>
            <a:off x="604836" y="1609157"/>
            <a:ext cx="10982325" cy="830997"/>
          </a:xfrm>
          <a:prstGeom prst="rect">
            <a:avLst/>
          </a:prstGeom>
          <a:noFill/>
        </p:spPr>
        <p:txBody>
          <a:bodyPr wrap="square">
            <a:spAutoFit/>
          </a:bodyPr>
          <a:lstStyle/>
          <a:p>
            <a:pPr algn="ctr"/>
            <a:r>
              <a:rPr lang="en-GB" sz="2400" b="1" dirty="0">
                <a:solidFill>
                  <a:srgbClr val="C00000"/>
                </a:solidFill>
              </a:rPr>
              <a:t>FORMERLY-Math: </a:t>
            </a:r>
            <a:r>
              <a:rPr lang="en-GB" sz="2400" b="1" dirty="0"/>
              <a:t>Constrained Form-Finding through Membrane Equilibrium Analysis in Mathematica</a:t>
            </a:r>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2/29</a:t>
            </a:r>
          </a:p>
        </p:txBody>
      </p:sp>
      <p:sp>
        <p:nvSpPr>
          <p:cNvPr id="14" name="CasellaDiTesto 13">
            <a:extLst>
              <a:ext uri="{FF2B5EF4-FFF2-40B4-BE49-F238E27FC236}">
                <a16:creationId xmlns:a16="http://schemas.microsoft.com/office/drawing/2014/main" id="{B3F51839-7352-1A2F-121A-551EFC879680}"/>
              </a:ext>
            </a:extLst>
          </p:cNvPr>
          <p:cNvSpPr txBox="1"/>
          <p:nvPr/>
        </p:nvSpPr>
        <p:spPr>
          <a:xfrm>
            <a:off x="604836" y="3106336"/>
            <a:ext cx="10982325" cy="2400657"/>
          </a:xfrm>
          <a:prstGeom prst="rect">
            <a:avLst/>
          </a:prstGeom>
          <a:noFill/>
        </p:spPr>
        <p:txBody>
          <a:bodyPr wrap="square">
            <a:spAutoFit/>
          </a:bodyPr>
          <a:lstStyle/>
          <a:p>
            <a:pPr>
              <a:spcAft>
                <a:spcPts val="2400"/>
              </a:spcAft>
            </a:pPr>
            <a:r>
              <a:rPr lang="en-GB" sz="2000" dirty="0"/>
              <a:t>It is a package designed for the form-finding of compressed or tensile membranes in Mathematica.</a:t>
            </a:r>
          </a:p>
          <a:p>
            <a:pPr>
              <a:spcAft>
                <a:spcPts val="2400"/>
              </a:spcAft>
            </a:pPr>
            <a:r>
              <a:rPr lang="en-GB" sz="2000" dirty="0"/>
              <a:t>Mission:</a:t>
            </a:r>
          </a:p>
          <a:p>
            <a:pPr marL="895350" indent="-342900">
              <a:spcAft>
                <a:spcPts val="600"/>
              </a:spcAft>
              <a:buFont typeface="Arial" panose="020B0604020202020204" pitchFamily="34" charset="0"/>
              <a:buChar char="•"/>
            </a:pPr>
            <a:r>
              <a:rPr lang="en-GB" sz="2000" dirty="0"/>
              <a:t>static assessment method for masonry vaults within the framework of Limit Analysis;</a:t>
            </a:r>
          </a:p>
          <a:p>
            <a:pPr marL="895350" indent="-342900">
              <a:spcAft>
                <a:spcPts val="600"/>
              </a:spcAft>
              <a:buFont typeface="Arial" panose="020B0604020202020204" pitchFamily="34" charset="0"/>
              <a:buChar char="•"/>
            </a:pPr>
            <a:r>
              <a:rPr lang="en-GB" sz="2000" dirty="0"/>
              <a:t>searching for efficient new forms in structural design.</a:t>
            </a:r>
          </a:p>
          <a:p>
            <a:pPr marL="342900" indent="-342900">
              <a:spcAft>
                <a:spcPts val="600"/>
              </a:spcAft>
              <a:buFont typeface="Arial" panose="020B0604020202020204" pitchFamily="34" charset="0"/>
              <a:buChar char="•"/>
            </a:pPr>
            <a:endParaRPr lang="en-GB" sz="2000" dirty="0"/>
          </a:p>
        </p:txBody>
      </p:sp>
      <p:sp>
        <p:nvSpPr>
          <p:cNvPr id="2" name="CasellaDiTesto 1">
            <a:extLst>
              <a:ext uri="{FF2B5EF4-FFF2-40B4-BE49-F238E27FC236}">
                <a16:creationId xmlns:a16="http://schemas.microsoft.com/office/drawing/2014/main" id="{4E249F5F-1A89-EDDA-F933-C39F906458E5}"/>
              </a:ext>
            </a:extLst>
          </p:cNvPr>
          <p:cNvSpPr txBox="1"/>
          <p:nvPr/>
        </p:nvSpPr>
        <p:spPr>
          <a:xfrm>
            <a:off x="0" y="307774"/>
            <a:ext cx="12192000" cy="635201"/>
          </a:xfrm>
          <a:prstGeom prst="rect">
            <a:avLst/>
          </a:prstGeom>
          <a:solidFill>
            <a:schemeClr val="bg1">
              <a:lumMod val="85000"/>
            </a:schemeClr>
          </a:solidFill>
        </p:spPr>
        <p:txBody>
          <a:bodyPr wrap="square" tIns="0" bIns="0" anchor="ctr" anchorCtr="0">
            <a:normAutofit/>
          </a:bodyPr>
          <a:lstStyle/>
          <a:p>
            <a:pPr marL="179388" marR="0" lvl="0" defTabSz="914400" rtl="0" eaLnBrk="1" fontAlgn="auto" latinLnBrk="0" hangingPunct="1">
              <a:lnSpc>
                <a:spcPct val="100000"/>
              </a:lnSpc>
              <a:spcBef>
                <a:spcPts val="0"/>
              </a:spcBef>
              <a:spcAft>
                <a:spcPts val="0"/>
              </a:spcAft>
              <a:buClrTx/>
              <a:buSzTx/>
              <a:buFontTx/>
              <a:buNone/>
              <a:tabLst/>
              <a:defRPr/>
            </a:pPr>
            <a:r>
              <a:rPr kumimoji="0" lang="it-IT" sz="280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it-IT" sz="2800" i="0" u="none" strike="noStrike" kern="1200" cap="none" spc="0" normalizeH="0" baseline="0" noProof="0" dirty="0" err="1">
                <a:ln>
                  <a:noFill/>
                </a:ln>
                <a:solidFill>
                  <a:schemeClr val="tx1">
                    <a:lumMod val="65000"/>
                    <a:lumOff val="35000"/>
                  </a:schemeClr>
                </a:solidFill>
                <a:effectLst/>
                <a:uLnTx/>
                <a:uFillTx/>
                <a:latin typeface="Calibri" panose="020F0502020204030204"/>
                <a:ea typeface="+mn-ea"/>
                <a:cs typeface="+mn-cs"/>
              </a:rPr>
              <a:t>What</a:t>
            </a:r>
            <a:r>
              <a:rPr kumimoji="0" lang="it-IT" sz="280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 </a:t>
            </a:r>
            <a:r>
              <a:rPr kumimoji="0" lang="it-IT" sz="2800" i="0" u="none" strike="noStrike" kern="1200" cap="none" spc="0" normalizeH="0" baseline="0" noProof="0" dirty="0" err="1">
                <a:ln>
                  <a:noFill/>
                </a:ln>
                <a:solidFill>
                  <a:schemeClr val="tx1">
                    <a:lumMod val="65000"/>
                    <a:lumOff val="35000"/>
                  </a:schemeClr>
                </a:solidFill>
                <a:effectLst/>
                <a:uLnTx/>
                <a:uFillTx/>
                <a:latin typeface="Calibri" panose="020F0502020204030204"/>
                <a:ea typeface="+mn-ea"/>
                <a:cs typeface="+mn-cs"/>
              </a:rPr>
              <a:t>is</a:t>
            </a:r>
            <a:r>
              <a:rPr kumimoji="0" lang="it-IT" sz="280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 </a:t>
            </a:r>
            <a:r>
              <a:rPr kumimoji="0" lang="it-IT" sz="2800" i="0" u="none" strike="noStrike" kern="1200" cap="none" spc="0" normalizeH="0" baseline="0" noProof="0" dirty="0">
                <a:ln>
                  <a:noFill/>
                </a:ln>
                <a:solidFill>
                  <a:srgbClr val="C00000"/>
                </a:solidFill>
                <a:effectLst/>
                <a:uLnTx/>
                <a:uFillTx/>
                <a:latin typeface="Calibri" panose="020F0502020204030204"/>
                <a:ea typeface="+mn-ea"/>
                <a:cs typeface="+mn-cs"/>
              </a:rPr>
              <a:t>FORMERLY-Math</a:t>
            </a:r>
            <a:r>
              <a:rPr kumimoji="0" lang="it-IT" sz="280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a:t>
            </a:r>
            <a:endParaRPr kumimoji="0" lang="en-US" sz="280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642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a:extLst>
              <a:ext uri="{FF2B5EF4-FFF2-40B4-BE49-F238E27FC236}">
                <a16:creationId xmlns:a16="http://schemas.microsoft.com/office/drawing/2014/main" id="{CAD04969-FB55-F997-5D6D-D04AC23708F8}"/>
              </a:ext>
            </a:extLst>
          </p:cNvPr>
          <p:cNvPicPr>
            <a:picLocks noChangeAspect="1"/>
          </p:cNvPicPr>
          <p:nvPr/>
        </p:nvPicPr>
        <p:blipFill rotWithShape="1">
          <a:blip r:embed="rId2"/>
          <a:srcRect r="29636"/>
          <a:stretch/>
        </p:blipFill>
        <p:spPr>
          <a:xfrm>
            <a:off x="812776" y="3356909"/>
            <a:ext cx="8216638" cy="2937051"/>
          </a:xfrm>
          <a:prstGeom prst="rect">
            <a:avLst/>
          </a:prstGeom>
        </p:spPr>
      </p:pic>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27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20/29</a:t>
            </a:r>
          </a:p>
        </p:txBody>
      </p:sp>
      <p:sp>
        <p:nvSpPr>
          <p:cNvPr id="2" name="CasellaDiTesto 1">
            <a:extLst>
              <a:ext uri="{FF2B5EF4-FFF2-40B4-BE49-F238E27FC236}">
                <a16:creationId xmlns:a16="http://schemas.microsoft.com/office/drawing/2014/main" id="{4E249F5F-1A89-EDDA-F933-C39F906458E5}"/>
              </a:ext>
            </a:extLst>
          </p:cNvPr>
          <p:cNvSpPr txBox="1"/>
          <p:nvPr/>
        </p:nvSpPr>
        <p:spPr>
          <a:xfrm>
            <a:off x="0" y="302710"/>
            <a:ext cx="12192000" cy="640265"/>
          </a:xfrm>
          <a:prstGeom prst="rect">
            <a:avLst/>
          </a:prstGeom>
          <a:solidFill>
            <a:schemeClr val="bg1">
              <a:lumMod val="85000"/>
            </a:schemeClr>
          </a:solidFill>
        </p:spPr>
        <p:txBody>
          <a:bodyPr wrap="square" tIns="0" bIns="0" anchor="ctr" anchorCtr="0">
            <a:normAutofit/>
          </a:bodyPr>
          <a:lstStyle/>
          <a:p>
            <a:pPr marL="179388" marR="0" lvl="0" defTabSz="914400" rtl="0" eaLnBrk="1" fontAlgn="auto" latinLnBrk="0" hangingPunct="1">
              <a:lnSpc>
                <a:spcPct val="100000"/>
              </a:lnSpc>
              <a:spcBef>
                <a:spcPts val="0"/>
              </a:spcBef>
              <a:spcAft>
                <a:spcPts val="0"/>
              </a:spcAft>
              <a:buClrTx/>
              <a:buSzTx/>
              <a:buFontTx/>
              <a:buNone/>
              <a:tabLst/>
              <a:defRPr/>
            </a:pPr>
            <a:r>
              <a:rPr kumimoji="0" lang="en-GB" sz="2800" i="0" u="none" strike="noStrike" kern="1200" cap="none" spc="0" normalizeH="0" baseline="0" noProof="0">
                <a:ln>
                  <a:noFill/>
                </a:ln>
                <a:solidFill>
                  <a:schemeClr val="tx1">
                    <a:lumMod val="65000"/>
                    <a:lumOff val="35000"/>
                  </a:schemeClr>
                </a:solidFill>
                <a:effectLst/>
                <a:uLnTx/>
                <a:uFillTx/>
                <a:latin typeface="Calibri" panose="020F0502020204030204"/>
                <a:ea typeface="+mn-ea"/>
                <a:cs typeface="+mn-cs"/>
              </a:rPr>
              <a:t>Solution and parameter minimization</a:t>
            </a:r>
            <a:endParaRPr lang="en-GB" sz="1400" dirty="0">
              <a:latin typeface="Courier New" panose="02070309020205020404" pitchFamily="49" charset="0"/>
              <a:cs typeface="Courier New" panose="02070309020205020404" pitchFamily="49" charset="0"/>
            </a:endParaRPr>
          </a:p>
        </p:txBody>
      </p:sp>
      <p:sp>
        <p:nvSpPr>
          <p:cNvPr id="3" name="CasellaDiTesto 2">
            <a:extLst>
              <a:ext uri="{FF2B5EF4-FFF2-40B4-BE49-F238E27FC236}">
                <a16:creationId xmlns:a16="http://schemas.microsoft.com/office/drawing/2014/main" id="{1B841F40-27D3-CEB6-43E1-07BC7C8AA996}"/>
              </a:ext>
            </a:extLst>
          </p:cNvPr>
          <p:cNvSpPr txBox="1"/>
          <p:nvPr/>
        </p:nvSpPr>
        <p:spPr>
          <a:xfrm>
            <a:off x="0" y="-5065"/>
            <a:ext cx="6096000" cy="307775"/>
          </a:xfrm>
          <a:prstGeom prst="rect">
            <a:avLst/>
          </a:prstGeom>
          <a:solidFill>
            <a:srgbClr val="C00000">
              <a:alpha val="44000"/>
            </a:srgbClr>
          </a:solidFill>
        </p:spPr>
        <p:txBody>
          <a:bodyPr wrap="square">
            <a:normAutofit/>
          </a:bodyPr>
          <a:lstStyle/>
          <a:p>
            <a:pPr algn="r"/>
            <a:r>
              <a:rPr lang="en-GB" sz="1400" b="1" dirty="0">
                <a:solidFill>
                  <a:schemeClr val="bg1"/>
                </a:solidFill>
                <a:cs typeface="Courier New" panose="02070309020205020404" pitchFamily="49" charset="0"/>
              </a:rPr>
              <a:t>Constrained Form-Finding</a:t>
            </a:r>
          </a:p>
        </p:txBody>
      </p:sp>
      <p:sp>
        <p:nvSpPr>
          <p:cNvPr id="5" name="Rettangolo 4">
            <a:extLst>
              <a:ext uri="{FF2B5EF4-FFF2-40B4-BE49-F238E27FC236}">
                <a16:creationId xmlns:a16="http://schemas.microsoft.com/office/drawing/2014/main" id="{1BED0464-6465-F2BF-B898-74AA2BFF7736}"/>
              </a:ext>
            </a:extLst>
          </p:cNvPr>
          <p:cNvSpPr/>
          <p:nvPr/>
        </p:nvSpPr>
        <p:spPr>
          <a:xfrm>
            <a:off x="719370" y="2229464"/>
            <a:ext cx="186813" cy="287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tangolo 6">
            <a:extLst>
              <a:ext uri="{FF2B5EF4-FFF2-40B4-BE49-F238E27FC236}">
                <a16:creationId xmlns:a16="http://schemas.microsoft.com/office/drawing/2014/main" id="{F43DB214-DF2C-A910-87B3-AC4715F4A037}"/>
              </a:ext>
            </a:extLst>
          </p:cNvPr>
          <p:cNvSpPr/>
          <p:nvPr/>
        </p:nvSpPr>
        <p:spPr>
          <a:xfrm>
            <a:off x="4153711" y="4471356"/>
            <a:ext cx="330740" cy="26601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6C3FCA97-B63B-3492-F7F5-3250800603C6}"/>
                  </a:ext>
                </a:extLst>
              </p:cNvPr>
              <p:cNvSpPr txBox="1"/>
              <p:nvPr/>
            </p:nvSpPr>
            <p:spPr>
              <a:xfrm>
                <a:off x="643670" y="1317795"/>
                <a:ext cx="10904659" cy="1029064"/>
              </a:xfrm>
              <a:prstGeom prst="rect">
                <a:avLst/>
              </a:prstGeom>
              <a:noFill/>
            </p:spPr>
            <p:txBody>
              <a:bodyPr wrap="square">
                <a:spAutoFit/>
              </a:bodyPr>
              <a:lstStyle/>
              <a:p>
                <a:pPr algn="just">
                  <a:spcAft>
                    <a:spcPts val="2400"/>
                  </a:spcAft>
                </a:pPr>
                <a:r>
                  <a:rPr lang="en-GB" sz="2000" dirty="0"/>
                  <a:t>The second-order partial differential equation </a:t>
                </a:r>
                <a14:m>
                  <m:oMath xmlns:m="http://schemas.openxmlformats.org/officeDocument/2006/math">
                    <m:sSub>
                      <m:sSubPr>
                        <m:ctrlPr>
                          <a:rPr lang="it-IT" sz="2000" i="1" smtClean="0">
                            <a:solidFill>
                              <a:srgbClr val="000000"/>
                            </a:solidFill>
                            <a:latin typeface="Cambria Math" panose="02040503050406030204" pitchFamily="18" charset="0"/>
                          </a:rPr>
                        </m:ctrlPr>
                      </m:sSubPr>
                      <m:e>
                        <m:r>
                          <a:rPr lang="it-IT" sz="2000" b="0" i="1" smtClean="0">
                            <a:solidFill>
                              <a:srgbClr val="000000"/>
                            </a:solidFill>
                            <a:latin typeface="Cambria Math" panose="02040503050406030204" pitchFamily="18" charset="0"/>
                          </a:rPr>
                          <m:t>𝐹</m:t>
                        </m:r>
                      </m:e>
                      <m:sub>
                        <m:r>
                          <a:rPr lang="it-IT" sz="2000">
                            <a:solidFill>
                              <a:srgbClr val="000000"/>
                            </a:solidFill>
                            <a:latin typeface="Cambria Math" panose="02040503050406030204" pitchFamily="18" charset="0"/>
                          </a:rPr>
                          <m:t>,22</m:t>
                        </m:r>
                      </m:sub>
                    </m:sSub>
                    <m:sSub>
                      <m:sSubPr>
                        <m:ctrlPr>
                          <a:rPr lang="it-IT" sz="2000" i="1">
                            <a:solidFill>
                              <a:srgbClr val="000000"/>
                            </a:solidFill>
                            <a:latin typeface="Cambria Math" panose="02040503050406030204" pitchFamily="18" charset="0"/>
                          </a:rPr>
                        </m:ctrlPr>
                      </m:sSubPr>
                      <m:e>
                        <m:r>
                          <a:rPr lang="it-IT" sz="2000" b="0" i="1" smtClean="0">
                            <a:solidFill>
                              <a:srgbClr val="000000"/>
                            </a:solidFill>
                            <a:latin typeface="Cambria Math" panose="02040503050406030204" pitchFamily="18" charset="0"/>
                          </a:rPr>
                          <m:t> </m:t>
                        </m:r>
                        <m:r>
                          <a:rPr lang="it-IT" sz="2000" i="1">
                            <a:solidFill>
                              <a:srgbClr val="000000"/>
                            </a:solidFill>
                            <a:latin typeface="Cambria Math" panose="02040503050406030204" pitchFamily="18" charset="0"/>
                          </a:rPr>
                          <m:t>𝑓</m:t>
                        </m:r>
                      </m:e>
                      <m:sub>
                        <m:r>
                          <a:rPr lang="it-IT" sz="2000">
                            <a:solidFill>
                              <a:srgbClr val="000000"/>
                            </a:solidFill>
                            <a:latin typeface="Cambria Math" panose="02040503050406030204" pitchFamily="18" charset="0"/>
                          </a:rPr>
                          <m:t>,11</m:t>
                        </m:r>
                      </m:sub>
                    </m:sSub>
                    <m:r>
                      <a:rPr lang="it-IT" sz="2000">
                        <a:solidFill>
                          <a:srgbClr val="000000"/>
                        </a:solidFill>
                        <a:latin typeface="Cambria Math" panose="02040503050406030204" pitchFamily="18" charset="0"/>
                      </a:rPr>
                      <m:t>+</m:t>
                    </m:r>
                    <m:sSub>
                      <m:sSubPr>
                        <m:ctrlPr>
                          <a:rPr lang="it-IT" sz="2000" i="1">
                            <a:solidFill>
                              <a:srgbClr val="000000"/>
                            </a:solidFill>
                            <a:latin typeface="Cambria Math" panose="02040503050406030204" pitchFamily="18" charset="0"/>
                          </a:rPr>
                        </m:ctrlPr>
                      </m:sSubPr>
                      <m:e>
                        <m:r>
                          <a:rPr lang="it-IT" sz="2000" b="0" i="1" smtClean="0">
                            <a:solidFill>
                              <a:srgbClr val="000000"/>
                            </a:solidFill>
                            <a:latin typeface="Cambria Math" panose="02040503050406030204" pitchFamily="18" charset="0"/>
                          </a:rPr>
                          <m:t>𝐹</m:t>
                        </m:r>
                      </m:e>
                      <m:sub>
                        <m:r>
                          <a:rPr lang="it-IT" sz="2000">
                            <a:solidFill>
                              <a:srgbClr val="000000"/>
                            </a:solidFill>
                            <a:latin typeface="Cambria Math" panose="02040503050406030204" pitchFamily="18" charset="0"/>
                          </a:rPr>
                          <m:t>,11</m:t>
                        </m:r>
                      </m:sub>
                    </m:sSub>
                    <m:r>
                      <a:rPr lang="it-IT" sz="2000">
                        <a:solidFill>
                          <a:srgbClr val="000000"/>
                        </a:solidFill>
                        <a:latin typeface="Cambria Math" panose="02040503050406030204" pitchFamily="18" charset="0"/>
                      </a:rPr>
                      <m:t> </m:t>
                    </m:r>
                    <m:sSub>
                      <m:sSubPr>
                        <m:ctrlPr>
                          <a:rPr lang="it-IT" sz="2000" i="1">
                            <a:solidFill>
                              <a:srgbClr val="000000"/>
                            </a:solidFill>
                            <a:latin typeface="Cambria Math" panose="02040503050406030204" pitchFamily="18" charset="0"/>
                          </a:rPr>
                        </m:ctrlPr>
                      </m:sSubPr>
                      <m:e>
                        <m:r>
                          <a:rPr lang="it-IT" sz="2000" i="1">
                            <a:solidFill>
                              <a:srgbClr val="000000"/>
                            </a:solidFill>
                            <a:latin typeface="Cambria Math" panose="02040503050406030204" pitchFamily="18" charset="0"/>
                          </a:rPr>
                          <m:t>𝑓</m:t>
                        </m:r>
                      </m:e>
                      <m:sub>
                        <m:r>
                          <a:rPr lang="it-IT" sz="2000">
                            <a:solidFill>
                              <a:srgbClr val="000000"/>
                            </a:solidFill>
                            <a:latin typeface="Cambria Math" panose="02040503050406030204" pitchFamily="18" charset="0"/>
                          </a:rPr>
                          <m:t>,22</m:t>
                        </m:r>
                      </m:sub>
                    </m:sSub>
                    <m:r>
                      <a:rPr lang="it-IT" sz="2000">
                        <a:solidFill>
                          <a:srgbClr val="000000"/>
                        </a:solidFill>
                        <a:latin typeface="Cambria Math" panose="02040503050406030204" pitchFamily="18" charset="0"/>
                      </a:rPr>
                      <m:t>−2 </m:t>
                    </m:r>
                    <m:sSub>
                      <m:sSubPr>
                        <m:ctrlPr>
                          <a:rPr lang="it-IT" sz="2000" i="1">
                            <a:solidFill>
                              <a:srgbClr val="000000"/>
                            </a:solidFill>
                            <a:latin typeface="Cambria Math" panose="02040503050406030204" pitchFamily="18" charset="0"/>
                          </a:rPr>
                        </m:ctrlPr>
                      </m:sSubPr>
                      <m:e>
                        <m:r>
                          <a:rPr lang="it-IT" sz="2000" i="1">
                            <a:solidFill>
                              <a:srgbClr val="000000"/>
                            </a:solidFill>
                            <a:latin typeface="Cambria Math" panose="02040503050406030204" pitchFamily="18" charset="0"/>
                          </a:rPr>
                          <m:t>𝐹</m:t>
                        </m:r>
                      </m:e>
                      <m:sub>
                        <m:r>
                          <a:rPr lang="it-IT" sz="2000">
                            <a:solidFill>
                              <a:srgbClr val="000000"/>
                            </a:solidFill>
                            <a:latin typeface="Cambria Math" panose="02040503050406030204" pitchFamily="18" charset="0"/>
                          </a:rPr>
                          <m:t>,12</m:t>
                        </m:r>
                      </m:sub>
                    </m:sSub>
                    <m:sSub>
                      <m:sSubPr>
                        <m:ctrlPr>
                          <a:rPr lang="it-IT" sz="2000" i="1">
                            <a:solidFill>
                              <a:srgbClr val="000000"/>
                            </a:solidFill>
                            <a:latin typeface="Cambria Math" panose="02040503050406030204" pitchFamily="18" charset="0"/>
                          </a:rPr>
                        </m:ctrlPr>
                      </m:sSubPr>
                      <m:e>
                        <m:r>
                          <a:rPr lang="it-IT" sz="2000" i="1">
                            <a:solidFill>
                              <a:srgbClr val="000000"/>
                            </a:solidFill>
                            <a:latin typeface="Cambria Math" panose="02040503050406030204" pitchFamily="18" charset="0"/>
                          </a:rPr>
                          <m:t>𝑓</m:t>
                        </m:r>
                      </m:e>
                      <m:sub>
                        <m:r>
                          <a:rPr lang="it-IT" sz="2000">
                            <a:solidFill>
                              <a:srgbClr val="000000"/>
                            </a:solidFill>
                            <a:latin typeface="Cambria Math" panose="02040503050406030204" pitchFamily="18" charset="0"/>
                          </a:rPr>
                          <m:t>,12</m:t>
                        </m:r>
                      </m:sub>
                    </m:sSub>
                    <m:r>
                      <a:rPr lang="it-IT" sz="2000">
                        <a:solidFill>
                          <a:srgbClr val="000000"/>
                        </a:solidFill>
                        <a:latin typeface="Cambria Math" panose="02040503050406030204" pitchFamily="18" charset="0"/>
                      </a:rPr>
                      <m:t>−</m:t>
                    </m:r>
                    <m:r>
                      <a:rPr lang="it-IT" sz="2000" b="0" i="1" smtClean="0">
                        <a:solidFill>
                          <a:srgbClr val="000000"/>
                        </a:solidFill>
                        <a:latin typeface="Cambria Math" panose="02040503050406030204" pitchFamily="18" charset="0"/>
                      </a:rPr>
                      <m:t>𝑝</m:t>
                    </m:r>
                    <m:r>
                      <a:rPr lang="it-IT" sz="2000">
                        <a:solidFill>
                          <a:srgbClr val="000000"/>
                        </a:solidFill>
                        <a:latin typeface="Cambria Math" panose="02040503050406030204" pitchFamily="18" charset="0"/>
                      </a:rPr>
                      <m:t>=0</m:t>
                    </m:r>
                  </m:oMath>
                </a14:m>
                <a:r>
                  <a:rPr lang="en-GB" sz="2000" dirty="0"/>
                  <a:t> is set up in this module and solved parametrically with the chose Dirichlet boundary conditions </a:t>
                </a:r>
                <a:r>
                  <a:rPr lang="en-GB" sz="2000" dirty="0" err="1">
                    <a:latin typeface="Courier New" panose="02070309020205020404" pitchFamily="49" charset="0"/>
                    <a:cs typeface="Courier New" panose="02070309020205020404" pitchFamily="49" charset="0"/>
                  </a:rPr>
                  <a:t>dbs</a:t>
                </a:r>
                <a:r>
                  <a:rPr lang="en-GB" sz="2000" dirty="0"/>
                  <a:t> through a FEM routine as previously shown. The same </a:t>
                </a:r>
                <a:r>
                  <a:rPr lang="en-GB" sz="2000" dirty="0" err="1">
                    <a:latin typeface="Courier New" panose="02070309020205020404" pitchFamily="49" charset="0"/>
                    <a:cs typeface="Courier New" panose="02070309020205020404" pitchFamily="49" charset="0"/>
                  </a:rPr>
                  <a:t>bcs</a:t>
                </a:r>
                <a:r>
                  <a:rPr lang="en-GB" sz="2000" dirty="0">
                    <a:latin typeface="Courier New" panose="02070309020205020404" pitchFamily="49" charset="0"/>
                    <a:cs typeface="Courier New" panose="02070309020205020404" pitchFamily="49" charset="0"/>
                  </a:rPr>
                  <a:t> </a:t>
                </a:r>
                <a:r>
                  <a:rPr lang="en-GB" sz="2000" dirty="0">
                    <a:cs typeface="Courier New" panose="02070309020205020404" pitchFamily="49" charset="0"/>
                  </a:rPr>
                  <a:t>assigned above </a:t>
                </a:r>
                <a:r>
                  <a:rPr lang="en-GB" sz="2000" dirty="0"/>
                  <a:t>is used to solve the </a:t>
                </a:r>
                <a:r>
                  <a:rPr lang="en-GB" sz="2000" dirty="0" err="1"/>
                  <a:t>pde</a:t>
                </a:r>
                <a:r>
                  <a:rPr lang="en-GB" sz="2000" dirty="0"/>
                  <a:t>.</a:t>
                </a:r>
              </a:p>
            </p:txBody>
          </p:sp>
        </mc:Choice>
        <mc:Fallback xmlns="">
          <p:sp>
            <p:nvSpPr>
              <p:cNvPr id="14" name="CasellaDiTesto 13">
                <a:extLst>
                  <a:ext uri="{FF2B5EF4-FFF2-40B4-BE49-F238E27FC236}">
                    <a16:creationId xmlns:a16="http://schemas.microsoft.com/office/drawing/2014/main" id="{6C3FCA97-B63B-3492-F7F5-3250800603C6}"/>
                  </a:ext>
                </a:extLst>
              </p:cNvPr>
              <p:cNvSpPr txBox="1">
                <a:spLocks noRot="1" noChangeAspect="1" noMove="1" noResize="1" noEditPoints="1" noAdjustHandles="1" noChangeArrowheads="1" noChangeShapeType="1" noTextEdit="1"/>
              </p:cNvSpPr>
              <p:nvPr/>
            </p:nvSpPr>
            <p:spPr>
              <a:xfrm>
                <a:off x="643670" y="1317795"/>
                <a:ext cx="10904659" cy="1029064"/>
              </a:xfrm>
              <a:prstGeom prst="rect">
                <a:avLst/>
              </a:prstGeom>
              <a:blipFill>
                <a:blip r:embed="rId3"/>
                <a:stretch>
                  <a:fillRect l="-615" t="-2367" r="-615" b="-10651"/>
                </a:stretch>
              </a:blipFill>
            </p:spPr>
            <p:txBody>
              <a:bodyPr/>
              <a:lstStyle/>
              <a:p>
                <a:r>
                  <a:rPr lang="en-GB">
                    <a:noFill/>
                  </a:rPr>
                  <a:t> </a:t>
                </a:r>
              </a:p>
            </p:txBody>
          </p:sp>
        </mc:Fallback>
      </mc:AlternateContent>
    </p:spTree>
    <p:extLst>
      <p:ext uri="{BB962C8B-B14F-4D97-AF65-F5344CB8AC3E}">
        <p14:creationId xmlns:p14="http://schemas.microsoft.com/office/powerpoint/2010/main" val="323909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27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21/29</a:t>
            </a:r>
          </a:p>
        </p:txBody>
      </p:sp>
      <p:sp>
        <p:nvSpPr>
          <p:cNvPr id="2" name="CasellaDiTesto 1">
            <a:extLst>
              <a:ext uri="{FF2B5EF4-FFF2-40B4-BE49-F238E27FC236}">
                <a16:creationId xmlns:a16="http://schemas.microsoft.com/office/drawing/2014/main" id="{4E249F5F-1A89-EDDA-F933-C39F906458E5}"/>
              </a:ext>
            </a:extLst>
          </p:cNvPr>
          <p:cNvSpPr txBox="1"/>
          <p:nvPr/>
        </p:nvSpPr>
        <p:spPr>
          <a:xfrm>
            <a:off x="0" y="302710"/>
            <a:ext cx="12192000" cy="640265"/>
          </a:xfrm>
          <a:prstGeom prst="rect">
            <a:avLst/>
          </a:prstGeom>
          <a:solidFill>
            <a:schemeClr val="bg1">
              <a:lumMod val="85000"/>
            </a:schemeClr>
          </a:solidFill>
        </p:spPr>
        <p:txBody>
          <a:bodyPr wrap="square" tIns="0" bIns="0" anchor="ctr" anchorCtr="0">
            <a:normAutofit/>
          </a:bodyPr>
          <a:lstStyle/>
          <a:p>
            <a:pPr marL="179388" marR="0" lvl="0" defTabSz="914400" rtl="0" eaLnBrk="1" fontAlgn="auto" latinLnBrk="0" hangingPunct="1">
              <a:lnSpc>
                <a:spcPct val="100000"/>
              </a:lnSpc>
              <a:spcBef>
                <a:spcPts val="0"/>
              </a:spcBef>
              <a:spcAft>
                <a:spcPts val="0"/>
              </a:spcAft>
              <a:buClrTx/>
              <a:buSzTx/>
              <a:buFontTx/>
              <a:buNone/>
              <a:tabLst/>
              <a:defRPr/>
            </a:pPr>
            <a:r>
              <a:rPr kumimoji="0" lang="en-GB" sz="2800" i="0" u="none" strike="noStrike" kern="1200" cap="none" spc="0" normalizeH="0" baseline="0" noProof="0">
                <a:ln>
                  <a:noFill/>
                </a:ln>
                <a:solidFill>
                  <a:schemeClr val="tx1">
                    <a:lumMod val="65000"/>
                    <a:lumOff val="35000"/>
                  </a:schemeClr>
                </a:solidFill>
                <a:effectLst/>
                <a:uLnTx/>
                <a:uFillTx/>
                <a:latin typeface="Calibri" panose="020F0502020204030204"/>
                <a:ea typeface="+mn-ea"/>
                <a:cs typeface="+mn-cs"/>
              </a:rPr>
              <a:t>Solution and parameter minimization</a:t>
            </a:r>
            <a:endParaRPr lang="en-GB" sz="1400" dirty="0">
              <a:latin typeface="Courier New" panose="02070309020205020404" pitchFamily="49" charset="0"/>
              <a:cs typeface="Courier New" panose="02070309020205020404" pitchFamily="49" charset="0"/>
            </a:endParaRPr>
          </a:p>
        </p:txBody>
      </p:sp>
      <p:sp>
        <p:nvSpPr>
          <p:cNvPr id="3" name="CasellaDiTesto 2">
            <a:extLst>
              <a:ext uri="{FF2B5EF4-FFF2-40B4-BE49-F238E27FC236}">
                <a16:creationId xmlns:a16="http://schemas.microsoft.com/office/drawing/2014/main" id="{1B841F40-27D3-CEB6-43E1-07BC7C8AA996}"/>
              </a:ext>
            </a:extLst>
          </p:cNvPr>
          <p:cNvSpPr txBox="1"/>
          <p:nvPr/>
        </p:nvSpPr>
        <p:spPr>
          <a:xfrm>
            <a:off x="0" y="-5065"/>
            <a:ext cx="6096000" cy="307775"/>
          </a:xfrm>
          <a:prstGeom prst="rect">
            <a:avLst/>
          </a:prstGeom>
          <a:solidFill>
            <a:srgbClr val="C00000">
              <a:alpha val="44000"/>
            </a:srgbClr>
          </a:solidFill>
        </p:spPr>
        <p:txBody>
          <a:bodyPr wrap="square">
            <a:normAutofit/>
          </a:bodyPr>
          <a:lstStyle/>
          <a:p>
            <a:pPr algn="r"/>
            <a:r>
              <a:rPr lang="en-GB" sz="1400" b="1" dirty="0">
                <a:solidFill>
                  <a:schemeClr val="bg1"/>
                </a:solidFill>
                <a:cs typeface="Courier New" panose="02070309020205020404" pitchFamily="49" charset="0"/>
              </a:rPr>
              <a:t>Constrained Form-Finding</a:t>
            </a:r>
          </a:p>
        </p:txBody>
      </p:sp>
      <p:sp>
        <p:nvSpPr>
          <p:cNvPr id="5" name="Rettangolo 4">
            <a:extLst>
              <a:ext uri="{FF2B5EF4-FFF2-40B4-BE49-F238E27FC236}">
                <a16:creationId xmlns:a16="http://schemas.microsoft.com/office/drawing/2014/main" id="{1BED0464-6465-F2BF-B898-74AA2BFF7736}"/>
              </a:ext>
            </a:extLst>
          </p:cNvPr>
          <p:cNvSpPr/>
          <p:nvPr/>
        </p:nvSpPr>
        <p:spPr>
          <a:xfrm>
            <a:off x="719370" y="2229464"/>
            <a:ext cx="186813" cy="287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6C3FCA97-B63B-3492-F7F5-3250800603C6}"/>
                  </a:ext>
                </a:extLst>
              </p:cNvPr>
              <p:cNvSpPr txBox="1"/>
              <p:nvPr/>
            </p:nvSpPr>
            <p:spPr>
              <a:xfrm>
                <a:off x="643670" y="1317795"/>
                <a:ext cx="10904659" cy="707886"/>
              </a:xfrm>
              <a:prstGeom prst="rect">
                <a:avLst/>
              </a:prstGeom>
              <a:noFill/>
            </p:spPr>
            <p:txBody>
              <a:bodyPr wrap="square">
                <a:spAutoFit/>
              </a:bodyPr>
              <a:lstStyle/>
              <a:p>
                <a:pPr algn="just">
                  <a:spcAft>
                    <a:spcPts val="2400"/>
                  </a:spcAft>
                </a:pPr>
                <a:r>
                  <a:rPr lang="en-GB" sz="2000" dirty="0"/>
                  <a:t>To define the mean square deviation between the reference shape ℎ and the optimized shape </a:t>
                </a:r>
                <a14:m>
                  <m:oMath xmlns:m="http://schemas.openxmlformats.org/officeDocument/2006/math">
                    <m:sSub>
                      <m:sSubPr>
                        <m:ctrlPr>
                          <a:rPr lang="en-GB" sz="2000" i="1" dirty="0" smtClean="0">
                            <a:latin typeface="Cambria Math" panose="02040503050406030204" pitchFamily="18" charset="0"/>
                          </a:rPr>
                        </m:ctrlPr>
                      </m:sSubPr>
                      <m:e>
                        <m:r>
                          <a:rPr lang="it-IT" sz="2000" b="0" i="1" dirty="0" smtClean="0">
                            <a:latin typeface="Cambria Math" panose="02040503050406030204" pitchFamily="18" charset="0"/>
                          </a:rPr>
                          <m:t>𝑓</m:t>
                        </m:r>
                      </m:e>
                      <m:sub>
                        <m:r>
                          <a:rPr lang="it-IT" sz="2000" b="0" i="1" dirty="0" smtClean="0">
                            <a:latin typeface="Cambria Math" panose="02040503050406030204" pitchFamily="18" charset="0"/>
                          </a:rPr>
                          <m:t>𝑚</m:t>
                        </m:r>
                      </m:sub>
                    </m:sSub>
                  </m:oMath>
                </a14:m>
                <a:r>
                  <a:rPr lang="en-GB" sz="2000" dirty="0"/>
                  <a:t>, we use the objective function, </a:t>
                </a:r>
                <a:r>
                  <a:rPr lang="en-GB" sz="2000" dirty="0" err="1">
                    <a:latin typeface="Courier New" panose="02070309020205020404" pitchFamily="49" charset="0"/>
                    <a:cs typeface="Courier New" panose="02070309020205020404" pitchFamily="49" charset="0"/>
                  </a:rPr>
                  <a:t>ObjFun</a:t>
                </a:r>
                <a:r>
                  <a:rPr lang="en-GB" sz="2000" dirty="0"/>
                  <a:t>, which depends on two numerical variables: </a:t>
                </a:r>
                <a14:m>
                  <m:oMath xmlns:m="http://schemas.openxmlformats.org/officeDocument/2006/math">
                    <m:r>
                      <a:rPr lang="en-GB" sz="2000" i="1" dirty="0" smtClean="0">
                        <a:latin typeface="Cambria Math" panose="02040503050406030204" pitchFamily="18" charset="0"/>
                      </a:rPr>
                      <m:t>𝜎</m:t>
                    </m:r>
                  </m:oMath>
                </a14:m>
                <a:r>
                  <a:rPr lang="en-GB" sz="2000" dirty="0"/>
                  <a:t> and α.</a:t>
                </a:r>
              </a:p>
            </p:txBody>
          </p:sp>
        </mc:Choice>
        <mc:Fallback xmlns="">
          <p:sp>
            <p:nvSpPr>
              <p:cNvPr id="14" name="CasellaDiTesto 13">
                <a:extLst>
                  <a:ext uri="{FF2B5EF4-FFF2-40B4-BE49-F238E27FC236}">
                    <a16:creationId xmlns:a16="http://schemas.microsoft.com/office/drawing/2014/main" id="{6C3FCA97-B63B-3492-F7F5-3250800603C6}"/>
                  </a:ext>
                </a:extLst>
              </p:cNvPr>
              <p:cNvSpPr txBox="1">
                <a:spLocks noRot="1" noChangeAspect="1" noMove="1" noResize="1" noEditPoints="1" noAdjustHandles="1" noChangeArrowheads="1" noChangeShapeType="1" noTextEdit="1"/>
              </p:cNvSpPr>
              <p:nvPr/>
            </p:nvSpPr>
            <p:spPr>
              <a:xfrm>
                <a:off x="643670" y="1317795"/>
                <a:ext cx="10904659" cy="707886"/>
              </a:xfrm>
              <a:prstGeom prst="rect">
                <a:avLst/>
              </a:prstGeom>
              <a:blipFill>
                <a:blip r:embed="rId2"/>
                <a:stretch>
                  <a:fillRect l="-615" t="-6034" r="-615" b="-15517"/>
                </a:stretch>
              </a:blipFill>
            </p:spPr>
            <p:txBody>
              <a:bodyPr/>
              <a:lstStyle/>
              <a:p>
                <a:r>
                  <a:rPr lang="en-GB">
                    <a:noFill/>
                  </a:rPr>
                  <a:t> </a:t>
                </a:r>
              </a:p>
            </p:txBody>
          </p:sp>
        </mc:Fallback>
      </mc:AlternateContent>
      <p:pic>
        <p:nvPicPr>
          <p:cNvPr id="17" name="Immagine 16">
            <a:extLst>
              <a:ext uri="{FF2B5EF4-FFF2-40B4-BE49-F238E27FC236}">
                <a16:creationId xmlns:a16="http://schemas.microsoft.com/office/drawing/2014/main" id="{720D10E1-B846-ABB5-9027-676AFCD7AD5D}"/>
              </a:ext>
            </a:extLst>
          </p:cNvPr>
          <p:cNvPicPr>
            <a:picLocks noChangeAspect="1"/>
          </p:cNvPicPr>
          <p:nvPr/>
        </p:nvPicPr>
        <p:blipFill rotWithShape="1">
          <a:blip r:embed="rId3"/>
          <a:srcRect r="30304"/>
          <a:stretch/>
        </p:blipFill>
        <p:spPr>
          <a:xfrm>
            <a:off x="806291" y="2344684"/>
            <a:ext cx="8216638" cy="1943268"/>
          </a:xfrm>
          <a:prstGeom prst="rect">
            <a:avLst/>
          </a:prstGeom>
        </p:spPr>
      </p:pic>
    </p:spTree>
    <p:extLst>
      <p:ext uri="{BB962C8B-B14F-4D97-AF65-F5344CB8AC3E}">
        <p14:creationId xmlns:p14="http://schemas.microsoft.com/office/powerpoint/2010/main" val="3428936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27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22/29</a:t>
            </a:r>
          </a:p>
        </p:txBody>
      </p:sp>
      <p:sp>
        <p:nvSpPr>
          <p:cNvPr id="2" name="CasellaDiTesto 1">
            <a:extLst>
              <a:ext uri="{FF2B5EF4-FFF2-40B4-BE49-F238E27FC236}">
                <a16:creationId xmlns:a16="http://schemas.microsoft.com/office/drawing/2014/main" id="{4E249F5F-1A89-EDDA-F933-C39F906458E5}"/>
              </a:ext>
            </a:extLst>
          </p:cNvPr>
          <p:cNvSpPr txBox="1"/>
          <p:nvPr/>
        </p:nvSpPr>
        <p:spPr>
          <a:xfrm>
            <a:off x="0" y="302710"/>
            <a:ext cx="12192000" cy="640265"/>
          </a:xfrm>
          <a:prstGeom prst="rect">
            <a:avLst/>
          </a:prstGeom>
          <a:solidFill>
            <a:schemeClr val="bg1">
              <a:lumMod val="85000"/>
            </a:schemeClr>
          </a:solidFill>
        </p:spPr>
        <p:txBody>
          <a:bodyPr wrap="square" tIns="0" bIns="0" anchor="ctr" anchorCtr="0">
            <a:normAutofit/>
          </a:bodyPr>
          <a:lstStyle/>
          <a:p>
            <a:pPr marL="179388" marR="0" lvl="0" defTabSz="914400" rtl="0" eaLnBrk="1" fontAlgn="auto" latinLnBrk="0" hangingPunct="1">
              <a:lnSpc>
                <a:spcPct val="100000"/>
              </a:lnSpc>
              <a:spcBef>
                <a:spcPts val="0"/>
              </a:spcBef>
              <a:spcAft>
                <a:spcPts val="0"/>
              </a:spcAft>
              <a:buClrTx/>
              <a:buSzTx/>
              <a:buFontTx/>
              <a:buNone/>
              <a:tabLst/>
              <a:defRPr/>
            </a:pPr>
            <a:r>
              <a:rPr kumimoji="0" lang="en-GB" sz="2800" i="0" u="none" strike="noStrike" kern="1200" cap="none" spc="0" normalizeH="0" baseline="0" noProof="0">
                <a:ln>
                  <a:noFill/>
                </a:ln>
                <a:solidFill>
                  <a:schemeClr val="tx1">
                    <a:lumMod val="65000"/>
                    <a:lumOff val="35000"/>
                  </a:schemeClr>
                </a:solidFill>
                <a:effectLst/>
                <a:uLnTx/>
                <a:uFillTx/>
                <a:latin typeface="Calibri" panose="020F0502020204030204"/>
                <a:ea typeface="+mn-ea"/>
                <a:cs typeface="+mn-cs"/>
              </a:rPr>
              <a:t>Solution and parameter minimization</a:t>
            </a:r>
            <a:endParaRPr lang="en-GB" sz="1400" dirty="0">
              <a:latin typeface="Courier New" panose="02070309020205020404" pitchFamily="49" charset="0"/>
              <a:cs typeface="Courier New" panose="02070309020205020404" pitchFamily="49" charset="0"/>
            </a:endParaRPr>
          </a:p>
        </p:txBody>
      </p:sp>
      <p:sp>
        <p:nvSpPr>
          <p:cNvPr id="3" name="CasellaDiTesto 2">
            <a:extLst>
              <a:ext uri="{FF2B5EF4-FFF2-40B4-BE49-F238E27FC236}">
                <a16:creationId xmlns:a16="http://schemas.microsoft.com/office/drawing/2014/main" id="{1B841F40-27D3-CEB6-43E1-07BC7C8AA996}"/>
              </a:ext>
            </a:extLst>
          </p:cNvPr>
          <p:cNvSpPr txBox="1"/>
          <p:nvPr/>
        </p:nvSpPr>
        <p:spPr>
          <a:xfrm>
            <a:off x="0" y="-5065"/>
            <a:ext cx="6096000" cy="307775"/>
          </a:xfrm>
          <a:prstGeom prst="rect">
            <a:avLst/>
          </a:prstGeom>
          <a:solidFill>
            <a:srgbClr val="C00000">
              <a:alpha val="44000"/>
            </a:srgbClr>
          </a:solidFill>
        </p:spPr>
        <p:txBody>
          <a:bodyPr wrap="square">
            <a:normAutofit/>
          </a:bodyPr>
          <a:lstStyle/>
          <a:p>
            <a:pPr algn="r"/>
            <a:r>
              <a:rPr lang="en-GB" sz="1400" b="1" dirty="0">
                <a:solidFill>
                  <a:schemeClr val="bg1"/>
                </a:solidFill>
                <a:cs typeface="Courier New" panose="02070309020205020404" pitchFamily="49" charset="0"/>
              </a:rPr>
              <a:t>Constrained Form-Finding</a:t>
            </a:r>
          </a:p>
        </p:txBody>
      </p:sp>
      <p:sp>
        <p:nvSpPr>
          <p:cNvPr id="5" name="Rettangolo 4">
            <a:extLst>
              <a:ext uri="{FF2B5EF4-FFF2-40B4-BE49-F238E27FC236}">
                <a16:creationId xmlns:a16="http://schemas.microsoft.com/office/drawing/2014/main" id="{1BED0464-6465-F2BF-B898-74AA2BFF7736}"/>
              </a:ext>
            </a:extLst>
          </p:cNvPr>
          <p:cNvSpPr/>
          <p:nvPr/>
        </p:nvSpPr>
        <p:spPr>
          <a:xfrm>
            <a:off x="719370" y="2229464"/>
            <a:ext cx="186813" cy="287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asellaDiTesto 13">
            <a:extLst>
              <a:ext uri="{FF2B5EF4-FFF2-40B4-BE49-F238E27FC236}">
                <a16:creationId xmlns:a16="http://schemas.microsoft.com/office/drawing/2014/main" id="{6C3FCA97-B63B-3492-F7F5-3250800603C6}"/>
              </a:ext>
            </a:extLst>
          </p:cNvPr>
          <p:cNvSpPr txBox="1"/>
          <p:nvPr/>
        </p:nvSpPr>
        <p:spPr>
          <a:xfrm>
            <a:off x="643670" y="1317795"/>
            <a:ext cx="10904659" cy="1015663"/>
          </a:xfrm>
          <a:prstGeom prst="rect">
            <a:avLst/>
          </a:prstGeom>
          <a:noFill/>
        </p:spPr>
        <p:txBody>
          <a:bodyPr wrap="square">
            <a:spAutoFit/>
          </a:bodyPr>
          <a:lstStyle/>
          <a:p>
            <a:pPr algn="just">
              <a:spcAft>
                <a:spcPts val="2400"/>
              </a:spcAft>
            </a:pPr>
            <a:r>
              <a:rPr lang="en-GB" sz="2000" dirty="0"/>
              <a:t>Finally, the function </a:t>
            </a:r>
            <a:r>
              <a:rPr lang="en-GB" sz="2000" dirty="0" err="1">
                <a:latin typeface="Courier New" panose="02070309020205020404" pitchFamily="49" charset="0"/>
                <a:cs typeface="Courier New" panose="02070309020205020404" pitchFamily="49" charset="0"/>
              </a:rPr>
              <a:t>ObjFun</a:t>
            </a:r>
            <a:r>
              <a:rPr lang="en-GB" sz="2000" dirty="0"/>
              <a:t> is minimized over the specified range of values for σ and α, with a working precision of two decimal places. It is suggested to assign solution range values of σ and α close to those assigned in </a:t>
            </a:r>
            <a:r>
              <a:rPr lang="en-GB" sz="2000" dirty="0" err="1">
                <a:latin typeface="Courier New" panose="02070309020205020404" pitchFamily="49" charset="0"/>
                <a:cs typeface="Courier New" panose="02070309020205020404" pitchFamily="49" charset="0"/>
              </a:rPr>
              <a:t>RuleSol</a:t>
            </a:r>
            <a:r>
              <a:rPr lang="en-GB" sz="2000" dirty="0"/>
              <a:t>. The result of </a:t>
            </a:r>
            <a:r>
              <a:rPr lang="en-GB" sz="2000" dirty="0" err="1"/>
              <a:t>tThe</a:t>
            </a:r>
            <a:r>
              <a:rPr lang="en-GB" sz="2000" dirty="0"/>
              <a:t> robustness and efficiency of the FEM approach can be</a:t>
            </a:r>
          </a:p>
        </p:txBody>
      </p:sp>
      <p:pic>
        <p:nvPicPr>
          <p:cNvPr id="8" name="Immagine 7">
            <a:extLst>
              <a:ext uri="{FF2B5EF4-FFF2-40B4-BE49-F238E27FC236}">
                <a16:creationId xmlns:a16="http://schemas.microsoft.com/office/drawing/2014/main" id="{6FC7F995-D751-3DAF-74B4-DB4256DB808E}"/>
              </a:ext>
            </a:extLst>
          </p:cNvPr>
          <p:cNvPicPr>
            <a:picLocks noChangeAspect="1"/>
          </p:cNvPicPr>
          <p:nvPr/>
        </p:nvPicPr>
        <p:blipFill rotWithShape="1">
          <a:blip r:embed="rId2"/>
          <a:srcRect r="21068"/>
          <a:stretch/>
        </p:blipFill>
        <p:spPr>
          <a:xfrm>
            <a:off x="812776" y="2578237"/>
            <a:ext cx="8216638" cy="1181202"/>
          </a:xfrm>
          <a:prstGeom prst="rect">
            <a:avLst/>
          </a:prstGeom>
        </p:spPr>
      </p:pic>
      <p:sp>
        <p:nvSpPr>
          <p:cNvPr id="15" name="CasellaDiTesto 14">
            <a:extLst>
              <a:ext uri="{FF2B5EF4-FFF2-40B4-BE49-F238E27FC236}">
                <a16:creationId xmlns:a16="http://schemas.microsoft.com/office/drawing/2014/main" id="{E940D823-1435-4DCD-B039-5EC7893F5981}"/>
              </a:ext>
            </a:extLst>
          </p:cNvPr>
          <p:cNvSpPr txBox="1"/>
          <p:nvPr/>
        </p:nvSpPr>
        <p:spPr>
          <a:xfrm>
            <a:off x="643670" y="3960180"/>
            <a:ext cx="10904659" cy="1323439"/>
          </a:xfrm>
          <a:prstGeom prst="rect">
            <a:avLst/>
          </a:prstGeom>
          <a:noFill/>
        </p:spPr>
        <p:txBody>
          <a:bodyPr wrap="square">
            <a:spAutoFit/>
          </a:bodyPr>
          <a:lstStyle/>
          <a:p>
            <a:pPr algn="just">
              <a:spcAft>
                <a:spcPts val="2400"/>
              </a:spcAft>
            </a:pPr>
            <a:r>
              <a:rPr lang="en-GB" sz="2000" dirty="0"/>
              <a:t>The robustness and efficiency of the FEM approach can be measured by the error norm, which is the average distance between the approximate and exact solutions. If the error norm is below a predetermined tolerance, such as 1%, it indicates a highly accurate, robust, and efficient solution. This value can be read from the output of the function </a:t>
            </a:r>
            <a:r>
              <a:rPr lang="en-GB" sz="2000" dirty="0" err="1">
                <a:latin typeface="Courier New" panose="02070309020205020404" pitchFamily="49" charset="0"/>
                <a:cs typeface="Courier New" panose="02070309020205020404" pitchFamily="49" charset="0"/>
              </a:rPr>
              <a:t>DistPerc</a:t>
            </a:r>
            <a:r>
              <a:rPr lang="en-GB" sz="2000" dirty="0"/>
              <a:t>.</a:t>
            </a:r>
          </a:p>
        </p:txBody>
      </p:sp>
      <p:pic>
        <p:nvPicPr>
          <p:cNvPr id="19" name="Immagine 18">
            <a:extLst>
              <a:ext uri="{FF2B5EF4-FFF2-40B4-BE49-F238E27FC236}">
                <a16:creationId xmlns:a16="http://schemas.microsoft.com/office/drawing/2014/main" id="{AA0C445C-C238-E78E-97AA-BB8577DB0ED2}"/>
              </a:ext>
            </a:extLst>
          </p:cNvPr>
          <p:cNvPicPr>
            <a:picLocks noChangeAspect="1"/>
          </p:cNvPicPr>
          <p:nvPr/>
        </p:nvPicPr>
        <p:blipFill rotWithShape="1">
          <a:blip r:embed="rId3"/>
          <a:srcRect r="17336"/>
          <a:stretch/>
        </p:blipFill>
        <p:spPr>
          <a:xfrm>
            <a:off x="812776" y="5386161"/>
            <a:ext cx="8176831" cy="975445"/>
          </a:xfrm>
          <a:prstGeom prst="rect">
            <a:avLst/>
          </a:prstGeom>
        </p:spPr>
      </p:pic>
    </p:spTree>
    <p:extLst>
      <p:ext uri="{BB962C8B-B14F-4D97-AF65-F5344CB8AC3E}">
        <p14:creationId xmlns:p14="http://schemas.microsoft.com/office/powerpoint/2010/main" val="203870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27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23/29</a:t>
            </a:r>
          </a:p>
        </p:txBody>
      </p:sp>
      <p:sp>
        <p:nvSpPr>
          <p:cNvPr id="2" name="CasellaDiTesto 1">
            <a:extLst>
              <a:ext uri="{FF2B5EF4-FFF2-40B4-BE49-F238E27FC236}">
                <a16:creationId xmlns:a16="http://schemas.microsoft.com/office/drawing/2014/main" id="{4E249F5F-1A89-EDDA-F933-C39F906458E5}"/>
              </a:ext>
            </a:extLst>
          </p:cNvPr>
          <p:cNvSpPr txBox="1"/>
          <p:nvPr/>
        </p:nvSpPr>
        <p:spPr>
          <a:xfrm>
            <a:off x="0" y="302710"/>
            <a:ext cx="12192000" cy="640265"/>
          </a:xfrm>
          <a:prstGeom prst="rect">
            <a:avLst/>
          </a:prstGeom>
          <a:solidFill>
            <a:schemeClr val="bg1">
              <a:lumMod val="85000"/>
            </a:schemeClr>
          </a:solidFill>
        </p:spPr>
        <p:txBody>
          <a:bodyPr wrap="square" tIns="0" bIns="0" anchor="ctr" anchorCtr="0">
            <a:normAutofit/>
          </a:bodyPr>
          <a:lstStyle/>
          <a:p>
            <a:pPr marL="179388" marR="0" lvl="0" defTabSz="914400" rtl="0" eaLnBrk="1" fontAlgn="auto" latinLnBrk="0" hangingPunct="1">
              <a:lnSpc>
                <a:spcPct val="100000"/>
              </a:lnSpc>
              <a:spcBef>
                <a:spcPts val="0"/>
              </a:spcBef>
              <a:spcAft>
                <a:spcPts val="0"/>
              </a:spcAft>
              <a:buClrTx/>
              <a:buSzTx/>
              <a:buFontTx/>
              <a:buNone/>
              <a:tabLst/>
              <a:defRPr/>
            </a:pPr>
            <a:r>
              <a:rPr kumimoji="0" lang="en-GB" sz="2800" i="0" u="none" strike="noStrike" kern="1200" cap="none" spc="0" normalizeH="0" baseline="0" noProof="0">
                <a:ln>
                  <a:noFill/>
                </a:ln>
                <a:solidFill>
                  <a:schemeClr val="tx1">
                    <a:lumMod val="65000"/>
                    <a:lumOff val="35000"/>
                  </a:schemeClr>
                </a:solidFill>
                <a:effectLst/>
                <a:uLnTx/>
                <a:uFillTx/>
                <a:latin typeface="Calibri" panose="020F0502020204030204"/>
                <a:ea typeface="+mn-ea"/>
                <a:cs typeface="+mn-cs"/>
              </a:rPr>
              <a:t>Solution and parameter minimization</a:t>
            </a:r>
            <a:endParaRPr lang="en-GB" sz="1400" dirty="0">
              <a:latin typeface="Courier New" panose="02070309020205020404" pitchFamily="49" charset="0"/>
              <a:cs typeface="Courier New" panose="02070309020205020404" pitchFamily="49" charset="0"/>
            </a:endParaRPr>
          </a:p>
        </p:txBody>
      </p:sp>
      <p:sp>
        <p:nvSpPr>
          <p:cNvPr id="3" name="CasellaDiTesto 2">
            <a:extLst>
              <a:ext uri="{FF2B5EF4-FFF2-40B4-BE49-F238E27FC236}">
                <a16:creationId xmlns:a16="http://schemas.microsoft.com/office/drawing/2014/main" id="{1B841F40-27D3-CEB6-43E1-07BC7C8AA996}"/>
              </a:ext>
            </a:extLst>
          </p:cNvPr>
          <p:cNvSpPr txBox="1"/>
          <p:nvPr/>
        </p:nvSpPr>
        <p:spPr>
          <a:xfrm>
            <a:off x="0" y="-5065"/>
            <a:ext cx="6096000" cy="307775"/>
          </a:xfrm>
          <a:prstGeom prst="rect">
            <a:avLst/>
          </a:prstGeom>
          <a:solidFill>
            <a:srgbClr val="C00000">
              <a:alpha val="44000"/>
            </a:srgbClr>
          </a:solidFill>
        </p:spPr>
        <p:txBody>
          <a:bodyPr wrap="square">
            <a:normAutofit/>
          </a:bodyPr>
          <a:lstStyle/>
          <a:p>
            <a:pPr algn="r"/>
            <a:r>
              <a:rPr lang="en-GB" sz="1400" b="1" dirty="0">
                <a:solidFill>
                  <a:schemeClr val="bg1"/>
                </a:solidFill>
                <a:cs typeface="Courier New" panose="02070309020205020404" pitchFamily="49" charset="0"/>
              </a:rPr>
              <a:t>Constrained Form-Finding</a:t>
            </a:r>
          </a:p>
        </p:txBody>
      </p:sp>
      <p:sp>
        <p:nvSpPr>
          <p:cNvPr id="5" name="Rettangolo 4">
            <a:extLst>
              <a:ext uri="{FF2B5EF4-FFF2-40B4-BE49-F238E27FC236}">
                <a16:creationId xmlns:a16="http://schemas.microsoft.com/office/drawing/2014/main" id="{1BED0464-6465-F2BF-B898-74AA2BFF7736}"/>
              </a:ext>
            </a:extLst>
          </p:cNvPr>
          <p:cNvSpPr/>
          <p:nvPr/>
        </p:nvSpPr>
        <p:spPr>
          <a:xfrm>
            <a:off x="719370" y="2229464"/>
            <a:ext cx="186813" cy="287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6C3FCA97-B63B-3492-F7F5-3250800603C6}"/>
                  </a:ext>
                </a:extLst>
              </p:cNvPr>
              <p:cNvSpPr txBox="1"/>
              <p:nvPr/>
            </p:nvSpPr>
            <p:spPr>
              <a:xfrm>
                <a:off x="643670" y="1317795"/>
                <a:ext cx="10904659" cy="400110"/>
              </a:xfrm>
              <a:prstGeom prst="rect">
                <a:avLst/>
              </a:prstGeom>
              <a:noFill/>
            </p:spPr>
            <p:txBody>
              <a:bodyPr wrap="square">
                <a:spAutoFit/>
              </a:bodyPr>
              <a:lstStyle/>
              <a:p>
                <a:pPr algn="just">
                  <a:spcAft>
                    <a:spcPts val="2400"/>
                  </a:spcAft>
                </a:pPr>
                <a:r>
                  <a:rPr lang="en-GB" sz="2000" dirty="0"/>
                  <a:t>Is then possible to plot the form-</a:t>
                </a:r>
                <a:r>
                  <a:rPr lang="en-GB" sz="2000" dirty="0" err="1"/>
                  <a:t>finded</a:t>
                </a:r>
                <a:r>
                  <a:rPr lang="en-GB" sz="2000" dirty="0"/>
                  <a:t> final surface </a:t>
                </a:r>
                <a14:m>
                  <m:oMath xmlns:m="http://schemas.openxmlformats.org/officeDocument/2006/math">
                    <m:sSub>
                      <m:sSubPr>
                        <m:ctrlPr>
                          <a:rPr lang="en-GB" sz="2000" i="1" dirty="0" smtClean="0">
                            <a:latin typeface="Cambria Math" panose="02040503050406030204" pitchFamily="18" charset="0"/>
                          </a:rPr>
                        </m:ctrlPr>
                      </m:sSubPr>
                      <m:e>
                        <m:r>
                          <a:rPr lang="it-IT" sz="2000" b="0" i="1" dirty="0" smtClean="0">
                            <a:latin typeface="Cambria Math" panose="02040503050406030204" pitchFamily="18" charset="0"/>
                          </a:rPr>
                          <m:t>𝑓</m:t>
                        </m:r>
                      </m:e>
                      <m:sub>
                        <m:r>
                          <a:rPr lang="it-IT" sz="2000" b="0" i="1" dirty="0" smtClean="0">
                            <a:latin typeface="Cambria Math" panose="02040503050406030204" pitchFamily="18" charset="0"/>
                          </a:rPr>
                          <m:t>𝑚</m:t>
                        </m:r>
                      </m:sub>
                    </m:sSub>
                  </m:oMath>
                </a14:m>
                <a:r>
                  <a:rPr lang="en-GB" sz="2000" dirty="0"/>
                  <a:t> (red) compared with the reference one (grey).</a:t>
                </a:r>
              </a:p>
            </p:txBody>
          </p:sp>
        </mc:Choice>
        <mc:Fallback xmlns="">
          <p:sp>
            <p:nvSpPr>
              <p:cNvPr id="14" name="CasellaDiTesto 13">
                <a:extLst>
                  <a:ext uri="{FF2B5EF4-FFF2-40B4-BE49-F238E27FC236}">
                    <a16:creationId xmlns:a16="http://schemas.microsoft.com/office/drawing/2014/main" id="{6C3FCA97-B63B-3492-F7F5-3250800603C6}"/>
                  </a:ext>
                </a:extLst>
              </p:cNvPr>
              <p:cNvSpPr txBox="1">
                <a:spLocks noRot="1" noChangeAspect="1" noMove="1" noResize="1" noEditPoints="1" noAdjustHandles="1" noChangeArrowheads="1" noChangeShapeType="1" noTextEdit="1"/>
              </p:cNvSpPr>
              <p:nvPr/>
            </p:nvSpPr>
            <p:spPr>
              <a:xfrm>
                <a:off x="643670" y="1317795"/>
                <a:ext cx="10904659" cy="400110"/>
              </a:xfrm>
              <a:prstGeom prst="rect">
                <a:avLst/>
              </a:prstGeom>
              <a:blipFill>
                <a:blip r:embed="rId2"/>
                <a:stretch>
                  <a:fillRect l="-615" t="-7576" b="-25758"/>
                </a:stretch>
              </a:blipFill>
            </p:spPr>
            <p:txBody>
              <a:bodyPr/>
              <a:lstStyle/>
              <a:p>
                <a:r>
                  <a:rPr lang="en-GB">
                    <a:noFill/>
                  </a:rPr>
                  <a:t> </a:t>
                </a:r>
              </a:p>
            </p:txBody>
          </p:sp>
        </mc:Fallback>
      </mc:AlternateContent>
      <p:pic>
        <p:nvPicPr>
          <p:cNvPr id="7" name="Elemento grafico 6">
            <a:extLst>
              <a:ext uri="{FF2B5EF4-FFF2-40B4-BE49-F238E27FC236}">
                <a16:creationId xmlns:a16="http://schemas.microsoft.com/office/drawing/2014/main" id="{045C8351-751F-875A-A1BC-4AF1ADEDFF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8499" y="2092725"/>
            <a:ext cx="5715000" cy="4191000"/>
          </a:xfrm>
          <a:prstGeom prst="rect">
            <a:avLst/>
          </a:prstGeom>
        </p:spPr>
      </p:pic>
    </p:spTree>
    <p:extLst>
      <p:ext uri="{BB962C8B-B14F-4D97-AF65-F5344CB8AC3E}">
        <p14:creationId xmlns:p14="http://schemas.microsoft.com/office/powerpoint/2010/main" val="173962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9127AFB0-116E-CC8E-7CD2-ED5291F77299}"/>
              </a:ext>
            </a:extLst>
          </p:cNvPr>
          <p:cNvSpPr/>
          <p:nvPr/>
        </p:nvSpPr>
        <p:spPr>
          <a:xfrm>
            <a:off x="0" y="0"/>
            <a:ext cx="6096000" cy="307775"/>
          </a:xfrm>
          <a:prstGeom prst="rect">
            <a:avLst/>
          </a:prstGeom>
          <a:solidFill>
            <a:srgbClr val="C00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77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24/29</a:t>
            </a:r>
          </a:p>
        </p:txBody>
      </p:sp>
      <p:sp>
        <p:nvSpPr>
          <p:cNvPr id="3" name="CasellaDiTesto 2">
            <a:extLst>
              <a:ext uri="{FF2B5EF4-FFF2-40B4-BE49-F238E27FC236}">
                <a16:creationId xmlns:a16="http://schemas.microsoft.com/office/drawing/2014/main" id="{C6959EF5-A6EE-AAF0-31DD-F2019264B62C}"/>
              </a:ext>
            </a:extLst>
          </p:cNvPr>
          <p:cNvSpPr txBox="1"/>
          <p:nvPr/>
        </p:nvSpPr>
        <p:spPr>
          <a:xfrm>
            <a:off x="3483013" y="2644168"/>
            <a:ext cx="5225974" cy="1569660"/>
          </a:xfrm>
          <a:prstGeom prst="rect">
            <a:avLst/>
          </a:prstGeom>
          <a:solidFill>
            <a:srgbClr val="C00000">
              <a:alpha val="44000"/>
            </a:srgbClr>
          </a:solidFill>
        </p:spPr>
        <p:txBody>
          <a:bodyPr wrap="square">
            <a:spAutoFit/>
          </a:bodyPr>
          <a:lstStyle/>
          <a:p>
            <a:pPr algn="ctr"/>
            <a:r>
              <a:rPr lang="en-GB" sz="4800" b="1" dirty="0">
                <a:solidFill>
                  <a:schemeClr val="bg1"/>
                </a:solidFill>
              </a:rPr>
              <a:t>Stresses evaluation and outputs</a:t>
            </a:r>
          </a:p>
        </p:txBody>
      </p:sp>
    </p:spTree>
    <p:extLst>
      <p:ext uri="{BB962C8B-B14F-4D97-AF65-F5344CB8AC3E}">
        <p14:creationId xmlns:p14="http://schemas.microsoft.com/office/powerpoint/2010/main" val="4244806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27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25/29</a:t>
            </a:r>
          </a:p>
        </p:txBody>
      </p:sp>
      <p:sp>
        <p:nvSpPr>
          <p:cNvPr id="3" name="CasellaDiTesto 2">
            <a:extLst>
              <a:ext uri="{FF2B5EF4-FFF2-40B4-BE49-F238E27FC236}">
                <a16:creationId xmlns:a16="http://schemas.microsoft.com/office/drawing/2014/main" id="{1B841F40-27D3-CEB6-43E1-07BC7C8AA996}"/>
              </a:ext>
            </a:extLst>
          </p:cNvPr>
          <p:cNvSpPr txBox="1"/>
          <p:nvPr/>
        </p:nvSpPr>
        <p:spPr>
          <a:xfrm>
            <a:off x="0" y="-5065"/>
            <a:ext cx="6096000" cy="307775"/>
          </a:xfrm>
          <a:prstGeom prst="rect">
            <a:avLst/>
          </a:prstGeom>
          <a:solidFill>
            <a:srgbClr val="C00000">
              <a:alpha val="44000"/>
            </a:srgbClr>
          </a:solidFill>
        </p:spPr>
        <p:txBody>
          <a:bodyPr wrap="square">
            <a:normAutofit/>
          </a:bodyPr>
          <a:lstStyle/>
          <a:p>
            <a:pPr algn="r"/>
            <a:r>
              <a:rPr lang="en-GB" sz="1400" b="1" dirty="0">
                <a:solidFill>
                  <a:schemeClr val="bg1"/>
                </a:solidFill>
                <a:cs typeface="Courier New" panose="02070309020205020404" pitchFamily="49" charset="0"/>
              </a:rPr>
              <a:t>Stresses evaluation and outputs</a:t>
            </a:r>
          </a:p>
        </p:txBody>
      </p:sp>
      <p:sp>
        <p:nvSpPr>
          <p:cNvPr id="24" name="Rettangolo 23">
            <a:extLst>
              <a:ext uri="{FF2B5EF4-FFF2-40B4-BE49-F238E27FC236}">
                <a16:creationId xmlns:a16="http://schemas.microsoft.com/office/drawing/2014/main" id="{D313086B-5101-FA28-5D9E-1CE3779293E7}"/>
              </a:ext>
            </a:extLst>
          </p:cNvPr>
          <p:cNvSpPr/>
          <p:nvPr/>
        </p:nvSpPr>
        <p:spPr>
          <a:xfrm>
            <a:off x="719370" y="2229464"/>
            <a:ext cx="186813" cy="287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a:extLst>
              <a:ext uri="{FF2B5EF4-FFF2-40B4-BE49-F238E27FC236}">
                <a16:creationId xmlns:a16="http://schemas.microsoft.com/office/drawing/2014/main" id="{1C8A36FA-CC1A-2CA5-888D-2DCC575D0C4C}"/>
              </a:ext>
            </a:extLst>
          </p:cNvPr>
          <p:cNvSpPr txBox="1"/>
          <p:nvPr/>
        </p:nvSpPr>
        <p:spPr>
          <a:xfrm>
            <a:off x="643670" y="2921168"/>
            <a:ext cx="10904659" cy="1015663"/>
          </a:xfrm>
          <a:prstGeom prst="rect">
            <a:avLst/>
          </a:prstGeom>
          <a:noFill/>
        </p:spPr>
        <p:txBody>
          <a:bodyPr wrap="square">
            <a:spAutoFit/>
          </a:bodyPr>
          <a:lstStyle/>
          <a:p>
            <a:pPr algn="just">
              <a:spcAft>
                <a:spcPts val="2400"/>
              </a:spcAft>
            </a:pPr>
            <a:r>
              <a:rPr lang="en-GB" sz="2000" dirty="0"/>
              <a:t>The last module of this code allows us to calculate the tensor of the stresses acting on the membrane and to evaluate and plot its eigenvalues and eigenvectors. This part provides fundamental data for the final design of the structure.</a:t>
            </a:r>
          </a:p>
        </p:txBody>
      </p:sp>
    </p:spTree>
    <p:extLst>
      <p:ext uri="{BB962C8B-B14F-4D97-AF65-F5344CB8AC3E}">
        <p14:creationId xmlns:p14="http://schemas.microsoft.com/office/powerpoint/2010/main" val="4037341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27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26/29</a:t>
            </a:r>
          </a:p>
        </p:txBody>
      </p:sp>
      <p:sp>
        <p:nvSpPr>
          <p:cNvPr id="2" name="CasellaDiTesto 1">
            <a:extLst>
              <a:ext uri="{FF2B5EF4-FFF2-40B4-BE49-F238E27FC236}">
                <a16:creationId xmlns:a16="http://schemas.microsoft.com/office/drawing/2014/main" id="{4E249F5F-1A89-EDDA-F933-C39F906458E5}"/>
              </a:ext>
            </a:extLst>
          </p:cNvPr>
          <p:cNvSpPr txBox="1"/>
          <p:nvPr/>
        </p:nvSpPr>
        <p:spPr>
          <a:xfrm>
            <a:off x="0" y="302710"/>
            <a:ext cx="12192000" cy="640265"/>
          </a:xfrm>
          <a:prstGeom prst="rect">
            <a:avLst/>
          </a:prstGeom>
          <a:solidFill>
            <a:schemeClr val="bg1">
              <a:lumMod val="85000"/>
            </a:schemeClr>
          </a:solidFill>
        </p:spPr>
        <p:txBody>
          <a:bodyPr wrap="square" tIns="0" bIns="0" anchor="ctr" anchorCtr="0">
            <a:normAutofit/>
          </a:bodyPr>
          <a:lstStyle/>
          <a:p>
            <a:pPr marL="179388" marR="0" lvl="0" defTabSz="914400" rtl="0" eaLnBrk="1" fontAlgn="auto" latinLnBrk="0" hangingPunct="1">
              <a:lnSpc>
                <a:spcPct val="100000"/>
              </a:lnSpc>
              <a:spcBef>
                <a:spcPts val="0"/>
              </a:spcBef>
              <a:spcAft>
                <a:spcPts val="0"/>
              </a:spcAft>
              <a:buClrTx/>
              <a:buSzTx/>
              <a:buFontTx/>
              <a:buNone/>
              <a:tabLst/>
              <a:defRPr/>
            </a:pPr>
            <a:r>
              <a:rPr kumimoji="0" lang="en-GB" sz="280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Stress tensor, eigenvalues, and eigenvectors</a:t>
            </a:r>
            <a:endParaRPr lang="en-GB" sz="1400" dirty="0">
              <a:latin typeface="Courier New" panose="02070309020205020404" pitchFamily="49" charset="0"/>
              <a:cs typeface="Courier New" panose="02070309020205020404" pitchFamily="49" charset="0"/>
            </a:endParaRPr>
          </a:p>
        </p:txBody>
      </p:sp>
      <p:sp>
        <p:nvSpPr>
          <p:cNvPr id="24" name="Rettangolo 23">
            <a:extLst>
              <a:ext uri="{FF2B5EF4-FFF2-40B4-BE49-F238E27FC236}">
                <a16:creationId xmlns:a16="http://schemas.microsoft.com/office/drawing/2014/main" id="{D313086B-5101-FA28-5D9E-1CE3779293E7}"/>
              </a:ext>
            </a:extLst>
          </p:cNvPr>
          <p:cNvSpPr/>
          <p:nvPr/>
        </p:nvSpPr>
        <p:spPr>
          <a:xfrm>
            <a:off x="719370" y="2229464"/>
            <a:ext cx="186813" cy="287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sellaDiTesto 8">
            <a:extLst>
              <a:ext uri="{FF2B5EF4-FFF2-40B4-BE49-F238E27FC236}">
                <a16:creationId xmlns:a16="http://schemas.microsoft.com/office/drawing/2014/main" id="{D002C8B1-BA4D-4769-7395-58D83F0228BE}"/>
              </a:ext>
            </a:extLst>
          </p:cNvPr>
          <p:cNvSpPr txBox="1"/>
          <p:nvPr/>
        </p:nvSpPr>
        <p:spPr>
          <a:xfrm>
            <a:off x="643670" y="1317795"/>
            <a:ext cx="10904659" cy="707886"/>
          </a:xfrm>
          <a:prstGeom prst="rect">
            <a:avLst/>
          </a:prstGeom>
          <a:noFill/>
        </p:spPr>
        <p:txBody>
          <a:bodyPr wrap="square">
            <a:spAutoFit/>
          </a:bodyPr>
          <a:lstStyle/>
          <a:p>
            <a:pPr algn="just">
              <a:spcAft>
                <a:spcPts val="2400"/>
              </a:spcAft>
            </a:pPr>
            <a:r>
              <a:rPr lang="en-GB" sz="2000" dirty="0"/>
              <a:t>After obtaining the final surface, it is possible to evaluate its stress tensor and generate </a:t>
            </a:r>
            <a:r>
              <a:rPr lang="en-GB" sz="2000" dirty="0" err="1">
                <a:latin typeface="Courier New" panose="02070309020205020404" pitchFamily="49" charset="0"/>
                <a:cs typeface="Courier New" panose="02070309020205020404" pitchFamily="49" charset="0"/>
              </a:rPr>
              <a:t>DensityPlot</a:t>
            </a:r>
            <a:r>
              <a:rPr lang="en-GB" sz="2000" dirty="0"/>
              <a:t> and </a:t>
            </a:r>
            <a:r>
              <a:rPr lang="en-GB" sz="2000" dirty="0" err="1">
                <a:latin typeface="Courier New" panose="02070309020205020404" pitchFamily="49" charset="0"/>
                <a:cs typeface="Courier New" panose="02070309020205020404" pitchFamily="49" charset="0"/>
              </a:rPr>
              <a:t>StreamPlot</a:t>
            </a:r>
            <a:r>
              <a:rPr lang="en-GB" sz="2000" dirty="0"/>
              <a:t> graphs of the surface's eigenvalues and eigenvectors, respectively.</a:t>
            </a:r>
          </a:p>
        </p:txBody>
      </p:sp>
      <p:sp>
        <p:nvSpPr>
          <p:cNvPr id="4" name="CasellaDiTesto 3">
            <a:extLst>
              <a:ext uri="{FF2B5EF4-FFF2-40B4-BE49-F238E27FC236}">
                <a16:creationId xmlns:a16="http://schemas.microsoft.com/office/drawing/2014/main" id="{5375332E-8157-0F7F-EDCE-4E32AE1C69ED}"/>
              </a:ext>
            </a:extLst>
          </p:cNvPr>
          <p:cNvSpPr txBox="1"/>
          <p:nvPr/>
        </p:nvSpPr>
        <p:spPr>
          <a:xfrm>
            <a:off x="0" y="-5065"/>
            <a:ext cx="6096000" cy="307775"/>
          </a:xfrm>
          <a:prstGeom prst="rect">
            <a:avLst/>
          </a:prstGeom>
          <a:solidFill>
            <a:srgbClr val="C00000">
              <a:alpha val="44000"/>
            </a:srgbClr>
          </a:solidFill>
        </p:spPr>
        <p:txBody>
          <a:bodyPr wrap="square">
            <a:normAutofit/>
          </a:bodyPr>
          <a:lstStyle/>
          <a:p>
            <a:pPr algn="r"/>
            <a:r>
              <a:rPr lang="en-GB" sz="1400" b="1" dirty="0">
                <a:solidFill>
                  <a:schemeClr val="bg1"/>
                </a:solidFill>
                <a:cs typeface="Courier New" panose="02070309020205020404" pitchFamily="49" charset="0"/>
              </a:rPr>
              <a:t>Stresses evaluation and outputs</a:t>
            </a:r>
          </a:p>
        </p:txBody>
      </p:sp>
      <p:pic>
        <p:nvPicPr>
          <p:cNvPr id="20" name="Immagine 19">
            <a:extLst>
              <a:ext uri="{FF2B5EF4-FFF2-40B4-BE49-F238E27FC236}">
                <a16:creationId xmlns:a16="http://schemas.microsoft.com/office/drawing/2014/main" id="{E49B5E85-3DBD-91FF-979A-677878F4A9C0}"/>
              </a:ext>
            </a:extLst>
          </p:cNvPr>
          <p:cNvPicPr>
            <a:picLocks noChangeAspect="1"/>
          </p:cNvPicPr>
          <p:nvPr/>
        </p:nvPicPr>
        <p:blipFill>
          <a:blip r:embed="rId2"/>
          <a:stretch>
            <a:fillRect/>
          </a:stretch>
        </p:blipFill>
        <p:spPr>
          <a:xfrm>
            <a:off x="719370" y="2759783"/>
            <a:ext cx="10899155" cy="2483639"/>
          </a:xfrm>
          <a:prstGeom prst="rect">
            <a:avLst/>
          </a:prstGeom>
        </p:spPr>
      </p:pic>
    </p:spTree>
    <p:extLst>
      <p:ext uri="{BB962C8B-B14F-4D97-AF65-F5344CB8AC3E}">
        <p14:creationId xmlns:p14="http://schemas.microsoft.com/office/powerpoint/2010/main" val="2573334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9127AFB0-116E-CC8E-7CD2-ED5291F77299}"/>
              </a:ext>
            </a:extLst>
          </p:cNvPr>
          <p:cNvSpPr/>
          <p:nvPr/>
        </p:nvSpPr>
        <p:spPr>
          <a:xfrm>
            <a:off x="0" y="0"/>
            <a:ext cx="6096000" cy="307775"/>
          </a:xfrm>
          <a:prstGeom prst="rect">
            <a:avLst/>
          </a:prstGeom>
          <a:solidFill>
            <a:srgbClr val="C00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77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27/29</a:t>
            </a:r>
          </a:p>
        </p:txBody>
      </p:sp>
      <p:sp>
        <p:nvSpPr>
          <p:cNvPr id="3" name="CasellaDiTesto 2">
            <a:extLst>
              <a:ext uri="{FF2B5EF4-FFF2-40B4-BE49-F238E27FC236}">
                <a16:creationId xmlns:a16="http://schemas.microsoft.com/office/drawing/2014/main" id="{C6959EF5-A6EE-AAF0-31DD-F2019264B62C}"/>
              </a:ext>
            </a:extLst>
          </p:cNvPr>
          <p:cNvSpPr txBox="1"/>
          <p:nvPr/>
        </p:nvSpPr>
        <p:spPr>
          <a:xfrm>
            <a:off x="3483013" y="2644168"/>
            <a:ext cx="5225974" cy="830997"/>
          </a:xfrm>
          <a:prstGeom prst="rect">
            <a:avLst/>
          </a:prstGeom>
          <a:solidFill>
            <a:srgbClr val="C00000">
              <a:alpha val="44000"/>
            </a:srgbClr>
          </a:solidFill>
        </p:spPr>
        <p:txBody>
          <a:bodyPr wrap="square">
            <a:spAutoFit/>
          </a:bodyPr>
          <a:lstStyle/>
          <a:p>
            <a:pPr algn="ctr"/>
            <a:r>
              <a:rPr lang="en-GB" sz="4800" b="1" dirty="0">
                <a:solidFill>
                  <a:schemeClr val="bg1"/>
                </a:solidFill>
              </a:rPr>
              <a:t>Examples</a:t>
            </a:r>
          </a:p>
        </p:txBody>
      </p:sp>
    </p:spTree>
    <p:extLst>
      <p:ext uri="{BB962C8B-B14F-4D97-AF65-F5344CB8AC3E}">
        <p14:creationId xmlns:p14="http://schemas.microsoft.com/office/powerpoint/2010/main" val="130393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27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28/29</a:t>
            </a:r>
          </a:p>
        </p:txBody>
      </p:sp>
      <p:sp>
        <p:nvSpPr>
          <p:cNvPr id="2" name="CasellaDiTesto 1">
            <a:extLst>
              <a:ext uri="{FF2B5EF4-FFF2-40B4-BE49-F238E27FC236}">
                <a16:creationId xmlns:a16="http://schemas.microsoft.com/office/drawing/2014/main" id="{4E249F5F-1A89-EDDA-F933-C39F906458E5}"/>
              </a:ext>
            </a:extLst>
          </p:cNvPr>
          <p:cNvSpPr txBox="1"/>
          <p:nvPr/>
        </p:nvSpPr>
        <p:spPr>
          <a:xfrm>
            <a:off x="0" y="302710"/>
            <a:ext cx="12192000" cy="640265"/>
          </a:xfrm>
          <a:prstGeom prst="rect">
            <a:avLst/>
          </a:prstGeom>
          <a:solidFill>
            <a:schemeClr val="bg1">
              <a:lumMod val="85000"/>
            </a:schemeClr>
          </a:solidFill>
        </p:spPr>
        <p:txBody>
          <a:bodyPr wrap="square" tIns="0" bIns="0" anchor="ctr" anchorCtr="0">
            <a:normAutofit/>
          </a:bodyPr>
          <a:lstStyle/>
          <a:p>
            <a:pPr marL="179388" marR="0" lvl="0" defTabSz="914400" rtl="0" eaLnBrk="1" fontAlgn="auto" latinLnBrk="0" hangingPunct="1">
              <a:lnSpc>
                <a:spcPct val="100000"/>
              </a:lnSpc>
              <a:spcBef>
                <a:spcPts val="0"/>
              </a:spcBef>
              <a:spcAft>
                <a:spcPts val="0"/>
              </a:spcAft>
              <a:buClrTx/>
              <a:buSzTx/>
              <a:buFontTx/>
              <a:buNone/>
              <a:tabLst/>
              <a:defRPr/>
            </a:pPr>
            <a:r>
              <a:rPr kumimoji="0" lang="en-GB" sz="280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Example 1</a:t>
            </a:r>
            <a:endParaRPr lang="en-GB" sz="1400" dirty="0">
              <a:latin typeface="Courier New" panose="02070309020205020404" pitchFamily="49" charset="0"/>
              <a:cs typeface="Courier New" panose="02070309020205020404" pitchFamily="49" charset="0"/>
            </a:endParaRPr>
          </a:p>
        </p:txBody>
      </p:sp>
      <p:sp>
        <p:nvSpPr>
          <p:cNvPr id="24" name="Rettangolo 23">
            <a:extLst>
              <a:ext uri="{FF2B5EF4-FFF2-40B4-BE49-F238E27FC236}">
                <a16:creationId xmlns:a16="http://schemas.microsoft.com/office/drawing/2014/main" id="{D313086B-5101-FA28-5D9E-1CE3779293E7}"/>
              </a:ext>
            </a:extLst>
          </p:cNvPr>
          <p:cNvSpPr/>
          <p:nvPr/>
        </p:nvSpPr>
        <p:spPr>
          <a:xfrm>
            <a:off x="719370" y="2229464"/>
            <a:ext cx="186813" cy="287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D002C8B1-BA4D-4769-7395-58D83F0228BE}"/>
                  </a:ext>
                </a:extLst>
              </p:cNvPr>
              <p:cNvSpPr txBox="1"/>
              <p:nvPr/>
            </p:nvSpPr>
            <p:spPr>
              <a:xfrm>
                <a:off x="643669" y="1251981"/>
                <a:ext cx="10904659" cy="711541"/>
              </a:xfrm>
              <a:prstGeom prst="rect">
                <a:avLst/>
              </a:prstGeom>
              <a:noFill/>
            </p:spPr>
            <p:txBody>
              <a:bodyPr wrap="square">
                <a:spAutoFit/>
              </a:bodyPr>
              <a:lstStyle/>
              <a:p>
                <a:pPr algn="just">
                  <a:spcAft>
                    <a:spcPts val="2400"/>
                  </a:spcAft>
                </a:pPr>
                <a:r>
                  <a:rPr lang="en-GB" sz="2000" dirty="0"/>
                  <a:t>Data: </a:t>
                </a:r>
                <a14:m>
                  <m:oMath xmlns:m="http://schemas.openxmlformats.org/officeDocument/2006/math">
                    <m:r>
                      <a:rPr lang="it-IT" sz="2000" b="0" i="1" smtClean="0">
                        <a:latin typeface="Cambria Math" panose="02040503050406030204" pitchFamily="18" charset="0"/>
                      </a:rPr>
                      <m:t>𝑏</m:t>
                    </m:r>
                    <m:r>
                      <a:rPr lang="it-IT" sz="2000" b="0" i="1" smtClean="0">
                        <a:latin typeface="Cambria Math" panose="02040503050406030204" pitchFamily="18" charset="0"/>
                      </a:rPr>
                      <m:t>=4 </m:t>
                    </m:r>
                    <m:r>
                      <m:rPr>
                        <m:sty m:val="p"/>
                      </m:rPr>
                      <a:rPr lang="it-IT" sz="2000" b="0" i="0" smtClean="0">
                        <a:latin typeface="Cambria Math" panose="02040503050406030204" pitchFamily="18" charset="0"/>
                      </a:rPr>
                      <m:t>m</m:t>
                    </m:r>
                  </m:oMath>
                </a14:m>
                <a:r>
                  <a:rPr lang="en-GB" sz="2000" dirty="0"/>
                  <a:t>, </a:t>
                </a:r>
                <a14:m>
                  <m:oMath xmlns:m="http://schemas.openxmlformats.org/officeDocument/2006/math">
                    <m:r>
                      <a:rPr lang="it-IT" sz="2000" b="0" i="1" smtClean="0">
                        <a:latin typeface="Cambria Math" panose="02040503050406030204" pitchFamily="18" charset="0"/>
                      </a:rPr>
                      <m:t>𝑙</m:t>
                    </m:r>
                    <m:r>
                      <a:rPr lang="it-IT" sz="2000" b="0" i="1" smtClean="0">
                        <a:latin typeface="Cambria Math" panose="02040503050406030204" pitchFamily="18" charset="0"/>
                      </a:rPr>
                      <m:t>=6.5 </m:t>
                    </m:r>
                    <m:r>
                      <m:rPr>
                        <m:sty m:val="p"/>
                      </m:rPr>
                      <a:rPr lang="it-IT" sz="2000" b="0" i="0" smtClean="0">
                        <a:latin typeface="Cambria Math" panose="02040503050406030204" pitchFamily="18" charset="0"/>
                      </a:rPr>
                      <m:t>m</m:t>
                    </m:r>
                  </m:oMath>
                </a14:m>
                <a:r>
                  <a:rPr lang="en-GB" sz="2000" dirty="0"/>
                  <a:t>, </a:t>
                </a:r>
                <a14:m>
                  <m:oMath xmlns:m="http://schemas.openxmlformats.org/officeDocument/2006/math">
                    <m:r>
                      <a:rPr lang="it-IT" sz="2000" b="0" i="1" smtClean="0">
                        <a:latin typeface="Cambria Math" panose="02040503050406030204" pitchFamily="18" charset="0"/>
                      </a:rPr>
                      <m:t>h</m:t>
                    </m:r>
                    <m:r>
                      <a:rPr lang="it-IT" sz="2000" b="0" i="1" smtClean="0">
                        <a:latin typeface="Cambria Math" panose="02040503050406030204" pitchFamily="18" charset="0"/>
                      </a:rPr>
                      <m:t>=0.8 </m:t>
                    </m:r>
                    <m:r>
                      <m:rPr>
                        <m:sty m:val="p"/>
                      </m:rPr>
                      <a:rPr lang="it-IT" sz="2000" b="0" i="0" smtClean="0">
                        <a:latin typeface="Cambria Math" panose="02040503050406030204" pitchFamily="18" charset="0"/>
                      </a:rPr>
                      <m:t>m</m:t>
                    </m:r>
                  </m:oMath>
                </a14:m>
                <a:r>
                  <a:rPr lang="en-GB" sz="2000" dirty="0"/>
                  <a:t>, </a:t>
                </a:r>
                <a14:m>
                  <m:oMath xmlns:m="http://schemas.openxmlformats.org/officeDocument/2006/math">
                    <m:r>
                      <a:rPr lang="it-IT" sz="2000" b="0" i="1" smtClean="0">
                        <a:latin typeface="Cambria Math" panose="02040503050406030204" pitchFamily="18" charset="0"/>
                      </a:rPr>
                      <m:t>𝑡</m:t>
                    </m:r>
                    <m:r>
                      <a:rPr lang="it-IT" sz="2000" b="0" i="1" smtClean="0">
                        <a:latin typeface="Cambria Math" panose="02040503050406030204" pitchFamily="18" charset="0"/>
                      </a:rPr>
                      <m:t>=0.12 </m:t>
                    </m:r>
                    <m:r>
                      <m:rPr>
                        <m:sty m:val="p"/>
                      </m:rPr>
                      <a:rPr lang="it-IT" sz="2000" b="0" i="0" smtClean="0">
                        <a:latin typeface="Cambria Math" panose="02040503050406030204" pitchFamily="18" charset="0"/>
                      </a:rPr>
                      <m:t>m</m:t>
                    </m:r>
                  </m:oMath>
                </a14:m>
                <a:r>
                  <a:rPr lang="en-GB" sz="2000" dirty="0"/>
                  <a:t>, </a:t>
                </a:r>
                <a14:m>
                  <m:oMath xmlns:m="http://schemas.openxmlformats.org/officeDocument/2006/math">
                    <m:sSub>
                      <m:sSubPr>
                        <m:ctrlPr>
                          <a:rPr lang="en-GB" sz="2000" i="1" smtClean="0">
                            <a:latin typeface="Cambria Math" panose="02040503050406030204" pitchFamily="18" charset="0"/>
                          </a:rPr>
                        </m:ctrlPr>
                      </m:sSubPr>
                      <m:e>
                        <m:r>
                          <a:rPr lang="en-GB" sz="2000" i="1" smtClean="0">
                            <a:latin typeface="Cambria Math" panose="02040503050406030204" pitchFamily="18" charset="0"/>
                            <a:ea typeface="Cambria Math" panose="02040503050406030204" pitchFamily="18" charset="0"/>
                          </a:rPr>
                          <m:t>𝜌</m:t>
                        </m:r>
                      </m:e>
                      <m:sub>
                        <m:r>
                          <a:rPr lang="it-IT" sz="2000" b="0" i="1" smtClean="0">
                            <a:latin typeface="Cambria Math" panose="02040503050406030204" pitchFamily="18" charset="0"/>
                          </a:rPr>
                          <m:t>𝑎</m:t>
                        </m:r>
                      </m:sub>
                    </m:sSub>
                    <m:r>
                      <a:rPr lang="it-IT" sz="2000" b="0" i="1" smtClean="0">
                        <a:latin typeface="Cambria Math" panose="02040503050406030204" pitchFamily="18" charset="0"/>
                      </a:rPr>
                      <m:t>=18 </m:t>
                    </m:r>
                    <m:r>
                      <m:rPr>
                        <m:sty m:val="p"/>
                      </m:rPr>
                      <a:rPr lang="it-IT" sz="2000" b="0" i="0" smtClean="0">
                        <a:latin typeface="Cambria Math" panose="02040503050406030204" pitchFamily="18" charset="0"/>
                      </a:rPr>
                      <m:t>kN</m:t>
                    </m:r>
                    <m:r>
                      <a:rPr lang="it-IT" sz="2000" b="0" i="0" smtClean="0">
                        <a:latin typeface="Cambria Math" panose="02040503050406030204" pitchFamily="18" charset="0"/>
                      </a:rPr>
                      <m:t>/</m:t>
                    </m:r>
                    <m:sSup>
                      <m:sSupPr>
                        <m:ctrlPr>
                          <a:rPr lang="it-IT" sz="2000" b="0" i="1" smtClean="0">
                            <a:latin typeface="Cambria Math" panose="02040503050406030204" pitchFamily="18" charset="0"/>
                          </a:rPr>
                        </m:ctrlPr>
                      </m:sSupPr>
                      <m:e>
                        <m:r>
                          <m:rPr>
                            <m:sty m:val="p"/>
                          </m:rPr>
                          <a:rPr lang="it-IT" sz="2000" b="0" i="0" smtClean="0">
                            <a:latin typeface="Cambria Math" panose="02040503050406030204" pitchFamily="18" charset="0"/>
                          </a:rPr>
                          <m:t>m</m:t>
                        </m:r>
                      </m:e>
                      <m:sup>
                        <m:r>
                          <a:rPr lang="it-IT" sz="2000" b="0" i="0" smtClean="0">
                            <a:latin typeface="Cambria Math" panose="02040503050406030204" pitchFamily="18" charset="0"/>
                          </a:rPr>
                          <m:t>3</m:t>
                        </m:r>
                      </m:sup>
                    </m:sSup>
                  </m:oMath>
                </a14:m>
                <a:r>
                  <a:rPr lang="en-GB" sz="2000" dirty="0"/>
                  <a:t>, </a:t>
                </a:r>
                <a:r>
                  <a:rPr lang="en-GB" sz="2000" dirty="0">
                    <a:latin typeface="Courier New" panose="02070309020205020404" pitchFamily="49" charset="0"/>
                    <a:cs typeface="Courier New" panose="02070309020205020404" pitchFamily="49" charset="0"/>
                  </a:rPr>
                  <a:t>size</a:t>
                </a:r>
                <a14:m>
                  <m:oMath xmlns:m="http://schemas.openxmlformats.org/officeDocument/2006/math">
                    <m:r>
                      <a:rPr lang="it-IT" sz="2000" b="0" i="1" smtClean="0">
                        <a:latin typeface="Cambria Math" panose="02040503050406030204" pitchFamily="18" charset="0"/>
                        <a:cs typeface="Courier New" panose="02070309020205020404" pitchFamily="49" charset="0"/>
                      </a:rPr>
                      <m:t>=0.5</m:t>
                    </m:r>
                  </m:oMath>
                </a14:m>
                <a:r>
                  <a:rPr lang="en-GB" sz="2000" dirty="0">
                    <a:latin typeface="Courier New" panose="02070309020205020404" pitchFamily="49" charset="0"/>
                    <a:cs typeface="Courier New" panose="02070309020205020404" pitchFamily="49" charset="0"/>
                  </a:rPr>
                  <a:t>,</a:t>
                </a:r>
                <a:r>
                  <a:rPr lang="en-GB" dirty="0"/>
                  <a:t> </a:t>
                </a:r>
                <a14:m>
                  <m:oMath xmlns:m="http://schemas.openxmlformats.org/officeDocument/2006/math">
                    <m:r>
                      <a:rPr lang="en-GB" i="1" smtClean="0">
                        <a:latin typeface="Cambria Math" panose="02040503050406030204" pitchFamily="18" charset="0"/>
                        <a:ea typeface="Cambria Math" panose="02040503050406030204" pitchFamily="18" charset="0"/>
                      </a:rPr>
                      <m:t>𝒜</m:t>
                    </m:r>
                    <m:d>
                      <m:dPr>
                        <m:begChr m:val="["/>
                        <m:endChr m:val="]"/>
                        <m:ctrlPr>
                          <a:rPr lang="en-GB"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2</m:t>
                        </m:r>
                      </m:e>
                    </m:d>
                  </m:oMath>
                </a14:m>
                <a:r>
                  <a:rPr lang="en-GB" sz="2000" dirty="0"/>
                  <a:t>, </a:t>
                </a:r>
                <a14:m>
                  <m:oMath xmlns:m="http://schemas.openxmlformats.org/officeDocument/2006/math">
                    <m:sSub>
                      <m:sSubPr>
                        <m:ctrlPr>
                          <a:rPr lang="en-GB" sz="2000" i="1" smtClean="0">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Γ</m:t>
                        </m:r>
                      </m:e>
                      <m:sub>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𝑆</m:t>
                            </m:r>
                          </m:e>
                          <m:sup>
                            <m:r>
                              <a:rPr lang="it-IT" sz="2000" b="0" i="1" smtClean="0">
                                <a:latin typeface="Cambria Math" panose="02040503050406030204" pitchFamily="18" charset="0"/>
                              </a:rPr>
                              <m:t>1</m:t>
                            </m:r>
                          </m:sup>
                        </m:sSup>
                      </m:sub>
                    </m:sSub>
                  </m:oMath>
                </a14:m>
                <a:r>
                  <a:rPr lang="en-GB" sz="2000" dirty="0"/>
                  <a:t>, </a:t>
                </a:r>
                <a14:m>
                  <m:oMath xmlns:m="http://schemas.openxmlformats.org/officeDocument/2006/math">
                    <m:r>
                      <a:rPr lang="en-GB" sz="2000" i="1" smtClean="0">
                        <a:latin typeface="Cambria Math" panose="02040503050406030204" pitchFamily="18" charset="0"/>
                        <a:ea typeface="Cambria Math" panose="02040503050406030204" pitchFamily="18" charset="0"/>
                      </a:rPr>
                      <m:t>𝜎</m:t>
                    </m:r>
                    <m:r>
                      <a:rPr lang="it-IT" sz="2000" b="0" i="1" smtClean="0">
                        <a:latin typeface="Cambria Math" panose="02040503050406030204" pitchFamily="18" charset="0"/>
                        <a:ea typeface="Cambria Math" panose="02040503050406030204" pitchFamily="18" charset="0"/>
                      </a:rPr>
                      <m:t>=3.9</m:t>
                    </m:r>
                  </m:oMath>
                </a14:m>
                <a:r>
                  <a:rPr lang="en-GB" sz="2000" dirty="0"/>
                  <a:t>, </a:t>
                </a:r>
                <a14:m>
                  <m:oMath xmlns:m="http://schemas.openxmlformats.org/officeDocument/2006/math">
                    <m:r>
                      <m:rPr>
                        <m:sty m:val="p"/>
                      </m:rPr>
                      <a:rPr lang="el-GR" sz="2000" b="0" i="1" smtClean="0">
                        <a:latin typeface="Cambria Math" panose="02040503050406030204" pitchFamily="18" charset="0"/>
                        <a:ea typeface="Cambria Math" panose="02040503050406030204" pitchFamily="18" charset="0"/>
                      </a:rPr>
                      <m:t>α</m:t>
                    </m:r>
                    <m:r>
                      <a:rPr lang="it-IT" sz="2000" b="0" i="1" smtClean="0">
                        <a:latin typeface="Cambria Math" panose="02040503050406030204" pitchFamily="18" charset="0"/>
                        <a:ea typeface="Cambria Math" panose="02040503050406030204" pitchFamily="18" charset="0"/>
                      </a:rPr>
                      <m:t>=0.8</m:t>
                    </m:r>
                  </m:oMath>
                </a14:m>
                <a:endParaRPr lang="en-GB" sz="2000" dirty="0"/>
              </a:p>
            </p:txBody>
          </p:sp>
        </mc:Choice>
        <mc:Fallback xmlns="">
          <p:sp>
            <p:nvSpPr>
              <p:cNvPr id="9" name="CasellaDiTesto 8">
                <a:extLst>
                  <a:ext uri="{FF2B5EF4-FFF2-40B4-BE49-F238E27FC236}">
                    <a16:creationId xmlns:a16="http://schemas.microsoft.com/office/drawing/2014/main" id="{D002C8B1-BA4D-4769-7395-58D83F0228BE}"/>
                  </a:ext>
                </a:extLst>
              </p:cNvPr>
              <p:cNvSpPr txBox="1">
                <a:spLocks noRot="1" noChangeAspect="1" noMove="1" noResize="1" noEditPoints="1" noAdjustHandles="1" noChangeArrowheads="1" noChangeShapeType="1" noTextEdit="1"/>
              </p:cNvSpPr>
              <p:nvPr/>
            </p:nvSpPr>
            <p:spPr>
              <a:xfrm>
                <a:off x="643669" y="1251981"/>
                <a:ext cx="10904659" cy="711541"/>
              </a:xfrm>
              <a:prstGeom prst="rect">
                <a:avLst/>
              </a:prstGeom>
              <a:blipFill>
                <a:blip r:embed="rId2"/>
                <a:stretch>
                  <a:fillRect l="-615" t="-5128" r="-615"/>
                </a:stretch>
              </a:blipFill>
            </p:spPr>
            <p:txBody>
              <a:bodyPr/>
              <a:lstStyle/>
              <a:p>
                <a:r>
                  <a:rPr lang="en-GB">
                    <a:noFill/>
                  </a:rPr>
                  <a:t> </a:t>
                </a:r>
              </a:p>
            </p:txBody>
          </p:sp>
        </mc:Fallback>
      </mc:AlternateContent>
      <p:sp>
        <p:nvSpPr>
          <p:cNvPr id="4" name="CasellaDiTesto 3">
            <a:extLst>
              <a:ext uri="{FF2B5EF4-FFF2-40B4-BE49-F238E27FC236}">
                <a16:creationId xmlns:a16="http://schemas.microsoft.com/office/drawing/2014/main" id="{5375332E-8157-0F7F-EDCE-4E32AE1C69ED}"/>
              </a:ext>
            </a:extLst>
          </p:cNvPr>
          <p:cNvSpPr txBox="1"/>
          <p:nvPr/>
        </p:nvSpPr>
        <p:spPr>
          <a:xfrm>
            <a:off x="0" y="-5065"/>
            <a:ext cx="6096000" cy="307775"/>
          </a:xfrm>
          <a:prstGeom prst="rect">
            <a:avLst/>
          </a:prstGeom>
          <a:solidFill>
            <a:srgbClr val="C00000">
              <a:alpha val="44000"/>
            </a:srgbClr>
          </a:solidFill>
        </p:spPr>
        <p:txBody>
          <a:bodyPr wrap="square">
            <a:normAutofit/>
          </a:bodyPr>
          <a:lstStyle/>
          <a:p>
            <a:pPr algn="r"/>
            <a:r>
              <a:rPr lang="en-GB" sz="1400" b="1" dirty="0">
                <a:solidFill>
                  <a:schemeClr val="bg1"/>
                </a:solidFill>
                <a:cs typeface="Courier New" panose="02070309020205020404" pitchFamily="49" charset="0"/>
              </a:rPr>
              <a:t>Stresses evaluation and outputs</a:t>
            </a:r>
          </a:p>
        </p:txBody>
      </p:sp>
      <p:pic>
        <p:nvPicPr>
          <p:cNvPr id="3" name="Immagine 2">
            <a:extLst>
              <a:ext uri="{FF2B5EF4-FFF2-40B4-BE49-F238E27FC236}">
                <a16:creationId xmlns:a16="http://schemas.microsoft.com/office/drawing/2014/main" id="{F7CFF457-6558-4401-051C-E9F31CD8E8C1}"/>
              </a:ext>
            </a:extLst>
          </p:cNvPr>
          <p:cNvPicPr>
            <a:picLocks noChangeAspect="1"/>
          </p:cNvPicPr>
          <p:nvPr/>
        </p:nvPicPr>
        <p:blipFill>
          <a:blip r:embed="rId3"/>
          <a:stretch>
            <a:fillRect/>
          </a:stretch>
        </p:blipFill>
        <p:spPr>
          <a:xfrm>
            <a:off x="1455843" y="1838268"/>
            <a:ext cx="9280312" cy="4680000"/>
          </a:xfrm>
          <a:prstGeom prst="rect">
            <a:avLst/>
          </a:prstGeom>
        </p:spPr>
      </p:pic>
    </p:spTree>
    <p:extLst>
      <p:ext uri="{BB962C8B-B14F-4D97-AF65-F5344CB8AC3E}">
        <p14:creationId xmlns:p14="http://schemas.microsoft.com/office/powerpoint/2010/main" val="873517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27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29/29</a:t>
            </a:r>
          </a:p>
        </p:txBody>
      </p:sp>
      <p:sp>
        <p:nvSpPr>
          <p:cNvPr id="2" name="CasellaDiTesto 1">
            <a:extLst>
              <a:ext uri="{FF2B5EF4-FFF2-40B4-BE49-F238E27FC236}">
                <a16:creationId xmlns:a16="http://schemas.microsoft.com/office/drawing/2014/main" id="{4E249F5F-1A89-EDDA-F933-C39F906458E5}"/>
              </a:ext>
            </a:extLst>
          </p:cNvPr>
          <p:cNvSpPr txBox="1"/>
          <p:nvPr/>
        </p:nvSpPr>
        <p:spPr>
          <a:xfrm>
            <a:off x="0" y="302710"/>
            <a:ext cx="12192000" cy="640265"/>
          </a:xfrm>
          <a:prstGeom prst="rect">
            <a:avLst/>
          </a:prstGeom>
          <a:solidFill>
            <a:schemeClr val="bg1">
              <a:lumMod val="85000"/>
            </a:schemeClr>
          </a:solidFill>
        </p:spPr>
        <p:txBody>
          <a:bodyPr wrap="square" tIns="0" bIns="0" anchor="ctr" anchorCtr="0">
            <a:normAutofit/>
          </a:bodyPr>
          <a:lstStyle/>
          <a:p>
            <a:pPr marL="179388" marR="0" lvl="0" defTabSz="914400" rtl="0" eaLnBrk="1" fontAlgn="auto" latinLnBrk="0" hangingPunct="1">
              <a:lnSpc>
                <a:spcPct val="100000"/>
              </a:lnSpc>
              <a:spcBef>
                <a:spcPts val="0"/>
              </a:spcBef>
              <a:spcAft>
                <a:spcPts val="0"/>
              </a:spcAft>
              <a:buClrTx/>
              <a:buSzTx/>
              <a:buFontTx/>
              <a:buNone/>
              <a:tabLst/>
              <a:defRPr/>
            </a:pPr>
            <a:r>
              <a:rPr kumimoji="0" lang="en-GB" sz="280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Example 1</a:t>
            </a:r>
            <a:endParaRPr lang="en-GB" sz="1400" dirty="0">
              <a:latin typeface="Courier New" panose="02070309020205020404" pitchFamily="49" charset="0"/>
              <a:cs typeface="Courier New" panose="02070309020205020404" pitchFamily="49" charset="0"/>
            </a:endParaRPr>
          </a:p>
        </p:txBody>
      </p:sp>
      <p:sp>
        <p:nvSpPr>
          <p:cNvPr id="24" name="Rettangolo 23">
            <a:extLst>
              <a:ext uri="{FF2B5EF4-FFF2-40B4-BE49-F238E27FC236}">
                <a16:creationId xmlns:a16="http://schemas.microsoft.com/office/drawing/2014/main" id="{D313086B-5101-FA28-5D9E-1CE3779293E7}"/>
              </a:ext>
            </a:extLst>
          </p:cNvPr>
          <p:cNvSpPr/>
          <p:nvPr/>
        </p:nvSpPr>
        <p:spPr>
          <a:xfrm>
            <a:off x="719370" y="2229464"/>
            <a:ext cx="186813" cy="287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D002C8B1-BA4D-4769-7395-58D83F0228BE}"/>
                  </a:ext>
                </a:extLst>
              </p:cNvPr>
              <p:cNvSpPr txBox="1"/>
              <p:nvPr/>
            </p:nvSpPr>
            <p:spPr>
              <a:xfrm>
                <a:off x="643669" y="1251981"/>
                <a:ext cx="10904659" cy="738920"/>
              </a:xfrm>
              <a:prstGeom prst="rect">
                <a:avLst/>
              </a:prstGeom>
              <a:noFill/>
            </p:spPr>
            <p:txBody>
              <a:bodyPr wrap="square">
                <a:spAutoFit/>
              </a:bodyPr>
              <a:lstStyle/>
              <a:p>
                <a:pPr algn="just">
                  <a:spcAft>
                    <a:spcPts val="2400"/>
                  </a:spcAft>
                </a:pPr>
                <a:r>
                  <a:rPr lang="en-GB" sz="2000" dirty="0"/>
                  <a:t>Data: </a:t>
                </a:r>
                <a14:m>
                  <m:oMath xmlns:m="http://schemas.openxmlformats.org/officeDocument/2006/math">
                    <m:r>
                      <a:rPr lang="it-IT" sz="2000" b="0" i="1" smtClean="0">
                        <a:latin typeface="Cambria Math" panose="02040503050406030204" pitchFamily="18" charset="0"/>
                      </a:rPr>
                      <m:t>𝑏</m:t>
                    </m:r>
                    <m:r>
                      <a:rPr lang="it-IT" sz="2000" b="0" i="1" smtClean="0">
                        <a:latin typeface="Cambria Math" panose="02040503050406030204" pitchFamily="18" charset="0"/>
                      </a:rPr>
                      <m:t>=10 </m:t>
                    </m:r>
                    <m:r>
                      <m:rPr>
                        <m:sty m:val="p"/>
                      </m:rPr>
                      <a:rPr lang="it-IT" sz="2000" b="0" i="0" smtClean="0">
                        <a:latin typeface="Cambria Math" panose="02040503050406030204" pitchFamily="18" charset="0"/>
                      </a:rPr>
                      <m:t>m</m:t>
                    </m:r>
                  </m:oMath>
                </a14:m>
                <a:r>
                  <a:rPr lang="en-GB" sz="2000" dirty="0"/>
                  <a:t>, </a:t>
                </a:r>
                <a14:m>
                  <m:oMath xmlns:m="http://schemas.openxmlformats.org/officeDocument/2006/math">
                    <m:r>
                      <a:rPr lang="it-IT" sz="2000" b="0" i="1" smtClean="0">
                        <a:latin typeface="Cambria Math" panose="02040503050406030204" pitchFamily="18" charset="0"/>
                      </a:rPr>
                      <m:t>𝑙</m:t>
                    </m:r>
                    <m:r>
                      <a:rPr lang="it-IT" sz="2000" b="0" i="1" smtClean="0">
                        <a:latin typeface="Cambria Math" panose="02040503050406030204" pitchFamily="18" charset="0"/>
                      </a:rPr>
                      <m:t>=15 </m:t>
                    </m:r>
                    <m:r>
                      <m:rPr>
                        <m:sty m:val="p"/>
                      </m:rPr>
                      <a:rPr lang="it-IT" sz="2000" b="0" i="0" smtClean="0">
                        <a:latin typeface="Cambria Math" panose="02040503050406030204" pitchFamily="18" charset="0"/>
                      </a:rPr>
                      <m:t>m</m:t>
                    </m:r>
                  </m:oMath>
                </a14:m>
                <a:r>
                  <a:rPr lang="en-GB" sz="2000" dirty="0"/>
                  <a:t>, </a:t>
                </a:r>
                <a14:m>
                  <m:oMath xmlns:m="http://schemas.openxmlformats.org/officeDocument/2006/math">
                    <m:r>
                      <a:rPr lang="it-IT" sz="2000" b="0" i="1" smtClean="0">
                        <a:latin typeface="Cambria Math" panose="02040503050406030204" pitchFamily="18" charset="0"/>
                      </a:rPr>
                      <m:t>h</m:t>
                    </m:r>
                    <m:r>
                      <a:rPr lang="it-IT" sz="2000" b="0" i="1" smtClean="0">
                        <a:latin typeface="Cambria Math" panose="02040503050406030204" pitchFamily="18" charset="0"/>
                      </a:rPr>
                      <m:t>=1.4 </m:t>
                    </m:r>
                    <m:r>
                      <m:rPr>
                        <m:sty m:val="p"/>
                      </m:rPr>
                      <a:rPr lang="it-IT" sz="2000" b="0" i="0" smtClean="0">
                        <a:latin typeface="Cambria Math" panose="02040503050406030204" pitchFamily="18" charset="0"/>
                      </a:rPr>
                      <m:t>m</m:t>
                    </m:r>
                  </m:oMath>
                </a14:m>
                <a:r>
                  <a:rPr lang="en-GB" sz="2000" dirty="0"/>
                  <a:t>, </a:t>
                </a:r>
                <a14:m>
                  <m:oMath xmlns:m="http://schemas.openxmlformats.org/officeDocument/2006/math">
                    <m:r>
                      <a:rPr lang="it-IT" sz="2000" b="0" i="1" smtClean="0">
                        <a:latin typeface="Cambria Math" panose="02040503050406030204" pitchFamily="18" charset="0"/>
                      </a:rPr>
                      <m:t>𝑡</m:t>
                    </m:r>
                    <m:r>
                      <a:rPr lang="it-IT" sz="2000" b="0" i="1" smtClean="0">
                        <a:latin typeface="Cambria Math" panose="02040503050406030204" pitchFamily="18" charset="0"/>
                      </a:rPr>
                      <m:t>=0.20 </m:t>
                    </m:r>
                    <m:r>
                      <m:rPr>
                        <m:sty m:val="p"/>
                      </m:rPr>
                      <a:rPr lang="it-IT" sz="2000" b="0" i="0" smtClean="0">
                        <a:latin typeface="Cambria Math" panose="02040503050406030204" pitchFamily="18" charset="0"/>
                      </a:rPr>
                      <m:t>m</m:t>
                    </m:r>
                  </m:oMath>
                </a14:m>
                <a:r>
                  <a:rPr lang="en-GB" sz="2000" dirty="0"/>
                  <a:t>, </a:t>
                </a:r>
                <a14:m>
                  <m:oMath xmlns:m="http://schemas.openxmlformats.org/officeDocument/2006/math">
                    <m:sSub>
                      <m:sSubPr>
                        <m:ctrlPr>
                          <a:rPr lang="en-GB" sz="2000" i="1" smtClean="0">
                            <a:latin typeface="Cambria Math" panose="02040503050406030204" pitchFamily="18" charset="0"/>
                          </a:rPr>
                        </m:ctrlPr>
                      </m:sSubPr>
                      <m:e>
                        <m:r>
                          <a:rPr lang="en-GB" sz="2000" i="1" smtClean="0">
                            <a:latin typeface="Cambria Math" panose="02040503050406030204" pitchFamily="18" charset="0"/>
                            <a:ea typeface="Cambria Math" panose="02040503050406030204" pitchFamily="18" charset="0"/>
                          </a:rPr>
                          <m:t>𝜌</m:t>
                        </m:r>
                      </m:e>
                      <m:sub>
                        <m:r>
                          <a:rPr lang="it-IT" sz="2000" b="0" i="1" smtClean="0">
                            <a:latin typeface="Cambria Math" panose="02040503050406030204" pitchFamily="18" charset="0"/>
                          </a:rPr>
                          <m:t>𝑎</m:t>
                        </m:r>
                      </m:sub>
                    </m:sSub>
                    <m:r>
                      <a:rPr lang="it-IT" sz="2000" b="0" i="1" smtClean="0">
                        <a:latin typeface="Cambria Math" panose="02040503050406030204" pitchFamily="18" charset="0"/>
                      </a:rPr>
                      <m:t>=24 </m:t>
                    </m:r>
                    <m:r>
                      <m:rPr>
                        <m:sty m:val="p"/>
                      </m:rPr>
                      <a:rPr lang="it-IT" sz="2000" b="0" i="0" smtClean="0">
                        <a:latin typeface="Cambria Math" panose="02040503050406030204" pitchFamily="18" charset="0"/>
                      </a:rPr>
                      <m:t>kN</m:t>
                    </m:r>
                    <m:r>
                      <a:rPr lang="it-IT" sz="2000" b="0" i="0" smtClean="0">
                        <a:latin typeface="Cambria Math" panose="02040503050406030204" pitchFamily="18" charset="0"/>
                      </a:rPr>
                      <m:t>/</m:t>
                    </m:r>
                    <m:sSup>
                      <m:sSupPr>
                        <m:ctrlPr>
                          <a:rPr lang="it-IT" sz="2000" b="0" i="1" smtClean="0">
                            <a:latin typeface="Cambria Math" panose="02040503050406030204" pitchFamily="18" charset="0"/>
                          </a:rPr>
                        </m:ctrlPr>
                      </m:sSupPr>
                      <m:e>
                        <m:r>
                          <m:rPr>
                            <m:sty m:val="p"/>
                          </m:rPr>
                          <a:rPr lang="it-IT" sz="2000" b="0" i="0" smtClean="0">
                            <a:latin typeface="Cambria Math" panose="02040503050406030204" pitchFamily="18" charset="0"/>
                          </a:rPr>
                          <m:t>m</m:t>
                        </m:r>
                      </m:e>
                      <m:sup>
                        <m:r>
                          <a:rPr lang="it-IT" sz="2000" b="0" i="0" smtClean="0">
                            <a:latin typeface="Cambria Math" panose="02040503050406030204" pitchFamily="18" charset="0"/>
                          </a:rPr>
                          <m:t>3</m:t>
                        </m:r>
                      </m:sup>
                    </m:sSup>
                  </m:oMath>
                </a14:m>
                <a:r>
                  <a:rPr lang="en-GB" sz="2000" dirty="0"/>
                  <a:t>, </a:t>
                </a:r>
                <a:r>
                  <a:rPr lang="en-GB" sz="2000" dirty="0">
                    <a:latin typeface="Courier New" panose="02070309020205020404" pitchFamily="49" charset="0"/>
                    <a:cs typeface="Courier New" panose="02070309020205020404" pitchFamily="49" charset="0"/>
                  </a:rPr>
                  <a:t>size</a:t>
                </a:r>
                <a14:m>
                  <m:oMath xmlns:m="http://schemas.openxmlformats.org/officeDocument/2006/math">
                    <m:r>
                      <a:rPr lang="it-IT" sz="2000" b="0" i="1" smtClean="0">
                        <a:latin typeface="Cambria Math" panose="02040503050406030204" pitchFamily="18" charset="0"/>
                        <a:cs typeface="Courier New" panose="02070309020205020404" pitchFamily="49" charset="0"/>
                      </a:rPr>
                      <m:t>=0.4</m:t>
                    </m:r>
                  </m:oMath>
                </a14:m>
                <a:r>
                  <a:rPr lang="en-GB" sz="2000" dirty="0">
                    <a:latin typeface="Courier New" panose="02070309020205020404" pitchFamily="49" charset="0"/>
                    <a:cs typeface="Courier New" panose="02070309020205020404" pitchFamily="49" charset="0"/>
                  </a:rPr>
                  <a:t>,</a:t>
                </a:r>
                <a:r>
                  <a:rPr lang="en-GB" dirty="0"/>
                  <a:t> </a:t>
                </a:r>
                <a14:m>
                  <m:oMath xmlns:m="http://schemas.openxmlformats.org/officeDocument/2006/math">
                    <m:r>
                      <a:rPr lang="en-GB" i="1" smtClean="0">
                        <a:latin typeface="Cambria Math" panose="02040503050406030204" pitchFamily="18" charset="0"/>
                        <a:ea typeface="Cambria Math" panose="02040503050406030204" pitchFamily="18" charset="0"/>
                      </a:rPr>
                      <m:t>𝒜</m:t>
                    </m:r>
                    <m:d>
                      <m:dPr>
                        <m:begChr m:val="["/>
                        <m:endChr m:val="]"/>
                        <m:ctrlPr>
                          <a:rPr lang="en-GB" i="1" smtClean="0">
                            <a:latin typeface="Cambria Math" panose="02040503050406030204" pitchFamily="18" charset="0"/>
                            <a:ea typeface="Cambria Math" panose="02040503050406030204" pitchFamily="18" charset="0"/>
                          </a:rPr>
                        </m:ctrlPr>
                      </m:dPr>
                      <m:e>
                        <m:r>
                          <a:rPr lang="it-IT" b="0" i="1" smtClean="0">
                            <a:latin typeface="Cambria Math" panose="02040503050406030204" pitchFamily="18" charset="0"/>
                            <a:ea typeface="Cambria Math" panose="02040503050406030204" pitchFamily="18" charset="0"/>
                          </a:rPr>
                          <m:t>4</m:t>
                        </m:r>
                      </m:e>
                    </m:d>
                  </m:oMath>
                </a14:m>
                <a:r>
                  <a:rPr lang="en-GB" sz="2000" dirty="0"/>
                  <a:t>, </a:t>
                </a:r>
                <a14:m>
                  <m:oMath xmlns:m="http://schemas.openxmlformats.org/officeDocument/2006/math">
                    <m:sSub>
                      <m:sSubPr>
                        <m:ctrlPr>
                          <a:rPr lang="en-GB" sz="2000" i="1" smtClean="0">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Γ</m:t>
                        </m:r>
                      </m:e>
                      <m:sub>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𝑆</m:t>
                            </m:r>
                          </m:e>
                          <m:sup>
                            <m:r>
                              <a:rPr lang="it-IT" sz="2000" b="0" i="1" smtClean="0">
                                <a:latin typeface="Cambria Math" panose="02040503050406030204" pitchFamily="18" charset="0"/>
                              </a:rPr>
                              <m:t>2</m:t>
                            </m:r>
                          </m:sup>
                        </m:sSup>
                      </m:sub>
                    </m:sSub>
                  </m:oMath>
                </a14:m>
                <a:r>
                  <a:rPr lang="en-GB" sz="2000" dirty="0"/>
                  <a:t>, </a:t>
                </a:r>
                <a14:m>
                  <m:oMath xmlns:m="http://schemas.openxmlformats.org/officeDocument/2006/math">
                    <m:r>
                      <a:rPr lang="en-GB" sz="2000" i="1" smtClean="0">
                        <a:latin typeface="Cambria Math" panose="02040503050406030204" pitchFamily="18" charset="0"/>
                        <a:ea typeface="Cambria Math" panose="02040503050406030204" pitchFamily="18" charset="0"/>
                      </a:rPr>
                      <m:t>𝜎</m:t>
                    </m:r>
                    <m:r>
                      <a:rPr lang="it-IT" sz="2000" b="0" i="1" smtClean="0">
                        <a:latin typeface="Cambria Math" panose="02040503050406030204" pitchFamily="18" charset="0"/>
                        <a:ea typeface="Cambria Math" panose="02040503050406030204" pitchFamily="18" charset="0"/>
                      </a:rPr>
                      <m:t>=3.9</m:t>
                    </m:r>
                  </m:oMath>
                </a14:m>
                <a:r>
                  <a:rPr lang="en-GB" sz="2000" dirty="0"/>
                  <a:t>, </a:t>
                </a:r>
                <a14:m>
                  <m:oMath xmlns:m="http://schemas.openxmlformats.org/officeDocument/2006/math">
                    <m:r>
                      <m:rPr>
                        <m:sty m:val="p"/>
                      </m:rPr>
                      <a:rPr lang="el-GR" sz="2000" b="0" i="1" smtClean="0">
                        <a:latin typeface="Cambria Math" panose="02040503050406030204" pitchFamily="18" charset="0"/>
                        <a:ea typeface="Cambria Math" panose="02040503050406030204" pitchFamily="18" charset="0"/>
                      </a:rPr>
                      <m:t>α</m:t>
                    </m:r>
                    <m:r>
                      <a:rPr lang="it-IT" sz="2000" b="0" i="1" smtClean="0">
                        <a:latin typeface="Cambria Math" panose="02040503050406030204" pitchFamily="18" charset="0"/>
                        <a:ea typeface="Cambria Math" panose="02040503050406030204" pitchFamily="18" charset="0"/>
                      </a:rPr>
                      <m:t>=0.8</m:t>
                    </m:r>
                  </m:oMath>
                </a14:m>
                <a:endParaRPr lang="en-GB" sz="2000" dirty="0"/>
              </a:p>
            </p:txBody>
          </p:sp>
        </mc:Choice>
        <mc:Fallback xmlns="">
          <p:sp>
            <p:nvSpPr>
              <p:cNvPr id="9" name="CasellaDiTesto 8">
                <a:extLst>
                  <a:ext uri="{FF2B5EF4-FFF2-40B4-BE49-F238E27FC236}">
                    <a16:creationId xmlns:a16="http://schemas.microsoft.com/office/drawing/2014/main" id="{D002C8B1-BA4D-4769-7395-58D83F0228BE}"/>
                  </a:ext>
                </a:extLst>
              </p:cNvPr>
              <p:cNvSpPr txBox="1">
                <a:spLocks noRot="1" noChangeAspect="1" noMove="1" noResize="1" noEditPoints="1" noAdjustHandles="1" noChangeArrowheads="1" noChangeShapeType="1" noTextEdit="1"/>
              </p:cNvSpPr>
              <p:nvPr/>
            </p:nvSpPr>
            <p:spPr>
              <a:xfrm>
                <a:off x="643669" y="1251981"/>
                <a:ext cx="10904659" cy="738920"/>
              </a:xfrm>
              <a:prstGeom prst="rect">
                <a:avLst/>
              </a:prstGeom>
              <a:blipFill>
                <a:blip r:embed="rId2"/>
                <a:stretch>
                  <a:fillRect l="-615" t="-4918" r="-615"/>
                </a:stretch>
              </a:blipFill>
            </p:spPr>
            <p:txBody>
              <a:bodyPr/>
              <a:lstStyle/>
              <a:p>
                <a:r>
                  <a:rPr lang="en-GB">
                    <a:noFill/>
                  </a:rPr>
                  <a:t> </a:t>
                </a:r>
              </a:p>
            </p:txBody>
          </p:sp>
        </mc:Fallback>
      </mc:AlternateContent>
      <p:sp>
        <p:nvSpPr>
          <p:cNvPr id="4" name="CasellaDiTesto 3">
            <a:extLst>
              <a:ext uri="{FF2B5EF4-FFF2-40B4-BE49-F238E27FC236}">
                <a16:creationId xmlns:a16="http://schemas.microsoft.com/office/drawing/2014/main" id="{5375332E-8157-0F7F-EDCE-4E32AE1C69ED}"/>
              </a:ext>
            </a:extLst>
          </p:cNvPr>
          <p:cNvSpPr txBox="1"/>
          <p:nvPr/>
        </p:nvSpPr>
        <p:spPr>
          <a:xfrm>
            <a:off x="0" y="-5065"/>
            <a:ext cx="6096000" cy="307775"/>
          </a:xfrm>
          <a:prstGeom prst="rect">
            <a:avLst/>
          </a:prstGeom>
          <a:solidFill>
            <a:srgbClr val="C00000">
              <a:alpha val="44000"/>
            </a:srgbClr>
          </a:solidFill>
        </p:spPr>
        <p:txBody>
          <a:bodyPr wrap="square">
            <a:normAutofit/>
          </a:bodyPr>
          <a:lstStyle/>
          <a:p>
            <a:pPr algn="r"/>
            <a:r>
              <a:rPr lang="en-GB" sz="1400" b="1" dirty="0">
                <a:solidFill>
                  <a:schemeClr val="bg1"/>
                </a:solidFill>
                <a:cs typeface="Courier New" panose="02070309020205020404" pitchFamily="49" charset="0"/>
              </a:rPr>
              <a:t>Stresses evaluation and outputs</a:t>
            </a:r>
          </a:p>
        </p:txBody>
      </p:sp>
      <p:pic>
        <p:nvPicPr>
          <p:cNvPr id="3" name="Immagine 2">
            <a:extLst>
              <a:ext uri="{FF2B5EF4-FFF2-40B4-BE49-F238E27FC236}">
                <a16:creationId xmlns:a16="http://schemas.microsoft.com/office/drawing/2014/main" id="{F7CFF457-6558-4401-051C-E9F31CD8E8C1}"/>
              </a:ext>
            </a:extLst>
          </p:cNvPr>
          <p:cNvPicPr>
            <a:picLocks noChangeAspect="1"/>
          </p:cNvPicPr>
          <p:nvPr/>
        </p:nvPicPr>
        <p:blipFill>
          <a:blip r:embed="rId3"/>
          <a:stretch>
            <a:fillRect/>
          </a:stretch>
        </p:blipFill>
        <p:spPr>
          <a:xfrm>
            <a:off x="1455843" y="1838268"/>
            <a:ext cx="9280312" cy="4680000"/>
          </a:xfrm>
          <a:prstGeom prst="rect">
            <a:avLst/>
          </a:prstGeom>
        </p:spPr>
      </p:pic>
    </p:spTree>
    <p:extLst>
      <p:ext uri="{BB962C8B-B14F-4D97-AF65-F5344CB8AC3E}">
        <p14:creationId xmlns:p14="http://schemas.microsoft.com/office/powerpoint/2010/main" val="1008259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9127AFB0-116E-CC8E-7CD2-ED5291F77299}"/>
              </a:ext>
            </a:extLst>
          </p:cNvPr>
          <p:cNvSpPr/>
          <p:nvPr/>
        </p:nvSpPr>
        <p:spPr>
          <a:xfrm>
            <a:off x="0" y="0"/>
            <a:ext cx="6096000" cy="307775"/>
          </a:xfrm>
          <a:prstGeom prst="rect">
            <a:avLst/>
          </a:prstGeom>
          <a:solidFill>
            <a:srgbClr val="C00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77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asellaDiTesto 7">
            <a:extLst>
              <a:ext uri="{FF2B5EF4-FFF2-40B4-BE49-F238E27FC236}">
                <a16:creationId xmlns:a16="http://schemas.microsoft.com/office/drawing/2014/main" id="{3A907652-44C2-08D7-18D0-6377716DDD68}"/>
              </a:ext>
            </a:extLst>
          </p:cNvPr>
          <p:cNvSpPr txBox="1"/>
          <p:nvPr/>
        </p:nvSpPr>
        <p:spPr>
          <a:xfrm>
            <a:off x="604837" y="2059394"/>
            <a:ext cx="6620911" cy="2739211"/>
          </a:xfrm>
          <a:prstGeom prst="rect">
            <a:avLst/>
          </a:prstGeom>
          <a:noFill/>
        </p:spPr>
        <p:txBody>
          <a:bodyPr wrap="square">
            <a:spAutoFit/>
          </a:bodyPr>
          <a:lstStyle/>
          <a:p>
            <a:pPr marL="342900" indent="-342900">
              <a:spcAft>
                <a:spcPts val="2400"/>
              </a:spcAft>
              <a:buFont typeface="Arial" panose="020B0604020202020204" pitchFamily="34" charset="0"/>
              <a:buChar char="•"/>
            </a:pPr>
            <a:r>
              <a:rPr lang="en-GB" sz="2800" b="1" dirty="0">
                <a:solidFill>
                  <a:schemeClr val="accent1">
                    <a:lumMod val="50000"/>
                  </a:schemeClr>
                </a:solidFill>
              </a:rPr>
              <a:t>Pre-processing</a:t>
            </a:r>
          </a:p>
          <a:p>
            <a:pPr marL="342900" indent="-342900">
              <a:spcAft>
                <a:spcPts val="2400"/>
              </a:spcAft>
              <a:buFont typeface="Arial" panose="020B0604020202020204" pitchFamily="34" charset="0"/>
              <a:buChar char="•"/>
            </a:pPr>
            <a:r>
              <a:rPr lang="en-GB" sz="2800" b="1" dirty="0">
                <a:solidFill>
                  <a:schemeClr val="accent1">
                    <a:lumMod val="50000"/>
                  </a:schemeClr>
                </a:solidFill>
              </a:rPr>
              <a:t>Reference Shape Definition</a:t>
            </a:r>
          </a:p>
          <a:p>
            <a:pPr marL="342900" indent="-342900">
              <a:spcAft>
                <a:spcPts val="2400"/>
              </a:spcAft>
              <a:buFont typeface="Arial" panose="020B0604020202020204" pitchFamily="34" charset="0"/>
              <a:buChar char="•"/>
            </a:pPr>
            <a:r>
              <a:rPr lang="en-GB" sz="2800" b="1" dirty="0">
                <a:solidFill>
                  <a:schemeClr val="accent1">
                    <a:lumMod val="50000"/>
                  </a:schemeClr>
                </a:solidFill>
              </a:rPr>
              <a:t>Constrained Form Finding</a:t>
            </a:r>
          </a:p>
          <a:p>
            <a:pPr marL="342900" indent="-342900">
              <a:spcAft>
                <a:spcPts val="2400"/>
              </a:spcAft>
              <a:buFont typeface="Arial" panose="020B0604020202020204" pitchFamily="34" charset="0"/>
              <a:buChar char="•"/>
            </a:pPr>
            <a:r>
              <a:rPr lang="en-GB" sz="2800" b="1" dirty="0">
                <a:solidFill>
                  <a:schemeClr val="accent1">
                    <a:lumMod val="50000"/>
                  </a:schemeClr>
                </a:solidFill>
              </a:rPr>
              <a:t>Stresses Evaluation and Outputs</a:t>
            </a:r>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3/29</a:t>
            </a:r>
          </a:p>
        </p:txBody>
      </p:sp>
      <p:sp>
        <p:nvSpPr>
          <p:cNvPr id="2" name="CasellaDiTesto 1">
            <a:extLst>
              <a:ext uri="{FF2B5EF4-FFF2-40B4-BE49-F238E27FC236}">
                <a16:creationId xmlns:a16="http://schemas.microsoft.com/office/drawing/2014/main" id="{4E249F5F-1A89-EDDA-F933-C39F906458E5}"/>
              </a:ext>
            </a:extLst>
          </p:cNvPr>
          <p:cNvSpPr txBox="1"/>
          <p:nvPr/>
        </p:nvSpPr>
        <p:spPr>
          <a:xfrm>
            <a:off x="0" y="307774"/>
            <a:ext cx="12192000" cy="635201"/>
          </a:xfrm>
          <a:prstGeom prst="rect">
            <a:avLst/>
          </a:prstGeom>
          <a:solidFill>
            <a:schemeClr val="bg1">
              <a:lumMod val="85000"/>
            </a:schemeClr>
          </a:solidFill>
        </p:spPr>
        <p:txBody>
          <a:bodyPr wrap="square" tIns="0" bIns="0" anchor="ctr" anchorCtr="0">
            <a:normAutofit/>
          </a:bodyPr>
          <a:lstStyle/>
          <a:p>
            <a:pPr marL="179388" marR="0" lvl="0" defTabSz="914400" rtl="0" eaLnBrk="1" fontAlgn="auto" latinLnBrk="0" hangingPunct="1">
              <a:lnSpc>
                <a:spcPct val="100000"/>
              </a:lnSpc>
              <a:spcBef>
                <a:spcPts val="0"/>
              </a:spcBef>
              <a:spcAft>
                <a:spcPts val="0"/>
              </a:spcAft>
              <a:buClrTx/>
              <a:buSzTx/>
              <a:buFontTx/>
              <a:buNone/>
              <a:tabLst/>
              <a:defRPr/>
            </a:pPr>
            <a:r>
              <a:rPr kumimoji="0" lang="it-IT" sz="2800" i="0" u="none" strike="noStrike" kern="1200" cap="none" spc="0" normalizeH="0" baseline="0" noProof="0" dirty="0">
                <a:ln>
                  <a:noFill/>
                </a:ln>
                <a:solidFill>
                  <a:srgbClr val="C00000"/>
                </a:solidFill>
                <a:effectLst/>
                <a:uLnTx/>
                <a:uFillTx/>
                <a:latin typeface="Calibri" panose="020F0502020204030204"/>
                <a:ea typeface="+mn-ea"/>
                <a:cs typeface="+mn-cs"/>
              </a:rPr>
              <a:t> FORMERLY-Math</a:t>
            </a:r>
            <a:r>
              <a:rPr lang="it-IT" sz="2800" dirty="0">
                <a:solidFill>
                  <a:schemeClr val="tx1">
                    <a:lumMod val="65000"/>
                    <a:lumOff val="35000"/>
                  </a:schemeClr>
                </a:solidFill>
                <a:latin typeface="Calibri" panose="020F0502020204030204"/>
              </a:rPr>
              <a:t> </a:t>
            </a:r>
            <a:r>
              <a:rPr kumimoji="0" lang="it-IT" sz="2800" i="0" u="none" strike="noStrike" kern="1200" cap="none" spc="0" normalizeH="0" baseline="0" noProof="0" dirty="0" err="1">
                <a:ln>
                  <a:noFill/>
                </a:ln>
                <a:solidFill>
                  <a:schemeClr val="tx1">
                    <a:lumMod val="65000"/>
                    <a:lumOff val="35000"/>
                  </a:schemeClr>
                </a:solidFill>
                <a:effectLst/>
                <a:uLnTx/>
                <a:uFillTx/>
                <a:latin typeface="Calibri" panose="020F0502020204030204"/>
                <a:ea typeface="+mn-ea"/>
                <a:cs typeface="+mn-cs"/>
              </a:rPr>
              <a:t>Modules</a:t>
            </a:r>
            <a:endParaRPr kumimoji="0" lang="en-US" sz="280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738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9127AFB0-116E-CC8E-7CD2-ED5291F77299}"/>
              </a:ext>
            </a:extLst>
          </p:cNvPr>
          <p:cNvSpPr/>
          <p:nvPr/>
        </p:nvSpPr>
        <p:spPr>
          <a:xfrm>
            <a:off x="0" y="0"/>
            <a:ext cx="6096000" cy="307775"/>
          </a:xfrm>
          <a:prstGeom prst="rect">
            <a:avLst/>
          </a:prstGeom>
          <a:solidFill>
            <a:srgbClr val="C00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77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4/29</a:t>
            </a:r>
          </a:p>
        </p:txBody>
      </p:sp>
      <p:pic>
        <p:nvPicPr>
          <p:cNvPr id="3" name="Immagine 2">
            <a:extLst>
              <a:ext uri="{FF2B5EF4-FFF2-40B4-BE49-F238E27FC236}">
                <a16:creationId xmlns:a16="http://schemas.microsoft.com/office/drawing/2014/main" id="{89CBBE44-B2DD-BFF6-2B68-1E6CBE463600}"/>
              </a:ext>
            </a:extLst>
          </p:cNvPr>
          <p:cNvPicPr>
            <a:picLocks noChangeAspect="1"/>
          </p:cNvPicPr>
          <p:nvPr/>
        </p:nvPicPr>
        <p:blipFill>
          <a:blip r:embed="rId2"/>
          <a:stretch>
            <a:fillRect/>
          </a:stretch>
        </p:blipFill>
        <p:spPr>
          <a:xfrm>
            <a:off x="929763" y="497014"/>
            <a:ext cx="10332473" cy="5863971"/>
          </a:xfrm>
          <a:prstGeom prst="rect">
            <a:avLst/>
          </a:prstGeom>
        </p:spPr>
      </p:pic>
    </p:spTree>
    <p:extLst>
      <p:ext uri="{BB962C8B-B14F-4D97-AF65-F5344CB8AC3E}">
        <p14:creationId xmlns:p14="http://schemas.microsoft.com/office/powerpoint/2010/main" val="1875890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9127AFB0-116E-CC8E-7CD2-ED5291F77299}"/>
              </a:ext>
            </a:extLst>
          </p:cNvPr>
          <p:cNvSpPr/>
          <p:nvPr/>
        </p:nvSpPr>
        <p:spPr>
          <a:xfrm>
            <a:off x="0" y="0"/>
            <a:ext cx="6096000" cy="307775"/>
          </a:xfrm>
          <a:prstGeom prst="rect">
            <a:avLst/>
          </a:prstGeom>
          <a:solidFill>
            <a:srgbClr val="C00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77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5/29</a:t>
            </a:r>
          </a:p>
        </p:txBody>
      </p:sp>
      <p:sp>
        <p:nvSpPr>
          <p:cNvPr id="2" name="CasellaDiTesto 1">
            <a:extLst>
              <a:ext uri="{FF2B5EF4-FFF2-40B4-BE49-F238E27FC236}">
                <a16:creationId xmlns:a16="http://schemas.microsoft.com/office/drawing/2014/main" id="{4E249F5F-1A89-EDDA-F933-C39F906458E5}"/>
              </a:ext>
            </a:extLst>
          </p:cNvPr>
          <p:cNvSpPr txBox="1"/>
          <p:nvPr/>
        </p:nvSpPr>
        <p:spPr>
          <a:xfrm>
            <a:off x="0" y="307774"/>
            <a:ext cx="12192000" cy="635201"/>
          </a:xfrm>
          <a:prstGeom prst="rect">
            <a:avLst/>
          </a:prstGeom>
          <a:solidFill>
            <a:schemeClr val="bg1">
              <a:lumMod val="85000"/>
            </a:schemeClr>
          </a:solidFill>
        </p:spPr>
        <p:txBody>
          <a:bodyPr wrap="square" tIns="0" bIns="0" anchor="ctr" anchorCtr="0">
            <a:normAutofit/>
          </a:bodyPr>
          <a:lstStyle/>
          <a:p>
            <a:pPr marL="179388" marR="0" lvl="0" defTabSz="914400" rtl="0" eaLnBrk="1" fontAlgn="auto" latinLnBrk="0" hangingPunct="1">
              <a:lnSpc>
                <a:spcPct val="100000"/>
              </a:lnSpc>
              <a:spcBef>
                <a:spcPts val="0"/>
              </a:spcBef>
              <a:spcAft>
                <a:spcPts val="0"/>
              </a:spcAft>
              <a:buClrTx/>
              <a:buSzTx/>
              <a:buFontTx/>
              <a:buNone/>
              <a:tabLst/>
              <a:defRPr/>
            </a:pPr>
            <a:r>
              <a:rPr kumimoji="0" lang="it-IT" sz="280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it-IT" sz="280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Software</a:t>
            </a:r>
            <a:endParaRPr kumimoji="0" lang="en-US" sz="280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endParaRPr>
          </a:p>
        </p:txBody>
      </p:sp>
      <p:pic>
        <p:nvPicPr>
          <p:cNvPr id="1028" name="Picture 4" descr="Wolfram Mathematica: Modern Technical Computing">
            <a:extLst>
              <a:ext uri="{FF2B5EF4-FFF2-40B4-BE49-F238E27FC236}">
                <a16:creationId xmlns:a16="http://schemas.microsoft.com/office/drawing/2014/main" id="{D90088F2-B3D5-334E-81D9-07CB0FD7DC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095" y="1809750"/>
            <a:ext cx="3162300" cy="323850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151D6C6F-2367-8B72-93F0-5BF4060CD370}"/>
              </a:ext>
            </a:extLst>
          </p:cNvPr>
          <p:cNvSpPr txBox="1"/>
          <p:nvPr/>
        </p:nvSpPr>
        <p:spPr>
          <a:xfrm>
            <a:off x="5289756" y="2828835"/>
            <a:ext cx="6322142" cy="1200329"/>
          </a:xfrm>
          <a:prstGeom prst="rect">
            <a:avLst/>
          </a:prstGeom>
          <a:noFill/>
        </p:spPr>
        <p:txBody>
          <a:bodyPr wrap="square">
            <a:spAutoFit/>
          </a:bodyPr>
          <a:lstStyle/>
          <a:p>
            <a:pPr algn="just"/>
            <a:r>
              <a:rPr lang="en-GB" sz="2400" dirty="0">
                <a:solidFill>
                  <a:srgbClr val="C00000"/>
                </a:solidFill>
              </a:rPr>
              <a:t>FORMERLY-Math </a:t>
            </a:r>
            <a:r>
              <a:rPr lang="en-GB" sz="2400" dirty="0"/>
              <a:t>is compatible with the proprietary software Wolfram Mathematica</a:t>
            </a:r>
            <a:r>
              <a:rPr lang="en-GB" sz="2400" baseline="30000" dirty="0"/>
              <a:t>© </a:t>
            </a:r>
            <a:r>
              <a:rPr lang="en-GB" sz="2400" dirty="0"/>
              <a:t>(run successfully on versions 11.2, 12.1, and 13.0)</a:t>
            </a:r>
          </a:p>
        </p:txBody>
      </p:sp>
    </p:spTree>
    <p:extLst>
      <p:ext uri="{BB962C8B-B14F-4D97-AF65-F5344CB8AC3E}">
        <p14:creationId xmlns:p14="http://schemas.microsoft.com/office/powerpoint/2010/main" val="2167217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9127AFB0-116E-CC8E-7CD2-ED5291F77299}"/>
              </a:ext>
            </a:extLst>
          </p:cNvPr>
          <p:cNvSpPr/>
          <p:nvPr/>
        </p:nvSpPr>
        <p:spPr>
          <a:xfrm>
            <a:off x="0" y="0"/>
            <a:ext cx="6096000" cy="307775"/>
          </a:xfrm>
          <a:prstGeom prst="rect">
            <a:avLst/>
          </a:prstGeom>
          <a:solidFill>
            <a:srgbClr val="C00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77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6/29</a:t>
            </a:r>
          </a:p>
        </p:txBody>
      </p:sp>
      <p:sp>
        <p:nvSpPr>
          <p:cNvPr id="3" name="CasellaDiTesto 2">
            <a:extLst>
              <a:ext uri="{FF2B5EF4-FFF2-40B4-BE49-F238E27FC236}">
                <a16:creationId xmlns:a16="http://schemas.microsoft.com/office/drawing/2014/main" id="{C6959EF5-A6EE-AAF0-31DD-F2019264B62C}"/>
              </a:ext>
            </a:extLst>
          </p:cNvPr>
          <p:cNvSpPr txBox="1"/>
          <p:nvPr/>
        </p:nvSpPr>
        <p:spPr>
          <a:xfrm>
            <a:off x="3781839" y="3013499"/>
            <a:ext cx="4628322" cy="830997"/>
          </a:xfrm>
          <a:prstGeom prst="rect">
            <a:avLst/>
          </a:prstGeom>
          <a:solidFill>
            <a:srgbClr val="C00000">
              <a:alpha val="44000"/>
            </a:srgbClr>
          </a:solidFill>
        </p:spPr>
        <p:txBody>
          <a:bodyPr wrap="square">
            <a:spAutoFit/>
          </a:bodyPr>
          <a:lstStyle/>
          <a:p>
            <a:pPr algn="ctr"/>
            <a:r>
              <a:rPr lang="en-GB" sz="4800" b="1" dirty="0">
                <a:solidFill>
                  <a:schemeClr val="bg1"/>
                </a:solidFill>
              </a:rPr>
              <a:t>Pre-Processing</a:t>
            </a:r>
          </a:p>
        </p:txBody>
      </p:sp>
    </p:spTree>
    <p:extLst>
      <p:ext uri="{BB962C8B-B14F-4D97-AF65-F5344CB8AC3E}">
        <p14:creationId xmlns:p14="http://schemas.microsoft.com/office/powerpoint/2010/main" val="2192090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27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7/29</a:t>
            </a:r>
          </a:p>
        </p:txBody>
      </p:sp>
      <p:sp>
        <p:nvSpPr>
          <p:cNvPr id="14" name="CasellaDiTesto 13">
            <a:extLst>
              <a:ext uri="{FF2B5EF4-FFF2-40B4-BE49-F238E27FC236}">
                <a16:creationId xmlns:a16="http://schemas.microsoft.com/office/drawing/2014/main" id="{B3F51839-7352-1A2F-121A-551EFC879680}"/>
              </a:ext>
            </a:extLst>
          </p:cNvPr>
          <p:cNvSpPr txBox="1"/>
          <p:nvPr/>
        </p:nvSpPr>
        <p:spPr>
          <a:xfrm>
            <a:off x="604837" y="3985051"/>
            <a:ext cx="10982325" cy="400110"/>
          </a:xfrm>
          <a:prstGeom prst="rect">
            <a:avLst/>
          </a:prstGeom>
          <a:noFill/>
        </p:spPr>
        <p:txBody>
          <a:bodyPr wrap="square">
            <a:spAutoFit/>
          </a:bodyPr>
          <a:lstStyle/>
          <a:p>
            <a:pPr algn="just">
              <a:spcAft>
                <a:spcPts val="2400"/>
              </a:spcAft>
            </a:pPr>
            <a:r>
              <a:rPr lang="en-GB" sz="2000" dirty="0"/>
              <a:t>Load the required packages (</a:t>
            </a:r>
            <a:r>
              <a:rPr lang="en-GB" sz="2000" dirty="0" err="1">
                <a:latin typeface="Courier New" panose="02070309020205020404" pitchFamily="49" charset="0"/>
                <a:cs typeface="Courier New" panose="02070309020205020404" pitchFamily="49" charset="0"/>
              </a:rPr>
              <a:t>NDSolve</a:t>
            </a:r>
            <a:r>
              <a:rPr lang="en-GB" sz="2000" dirty="0">
                <a:latin typeface="Courier New" panose="02070309020205020404" pitchFamily="49" charset="0"/>
                <a:cs typeface="Courier New" panose="02070309020205020404" pitchFamily="49" charset="0"/>
              </a:rPr>
              <a:t> 'FEM’ </a:t>
            </a:r>
            <a:r>
              <a:rPr lang="en-GB" sz="2000" dirty="0"/>
              <a:t>and </a:t>
            </a:r>
            <a:r>
              <a:rPr lang="en-GB" sz="2000" dirty="0">
                <a:latin typeface="Courier New" panose="02070309020205020404" pitchFamily="49" charset="0"/>
                <a:cs typeface="Courier New" panose="02070309020205020404" pitchFamily="49" charset="0"/>
              </a:rPr>
              <a:t>Notation</a:t>
            </a:r>
            <a:r>
              <a:rPr lang="en-GB" sz="2000" dirty="0"/>
              <a:t>) by running the sub-module.</a:t>
            </a:r>
          </a:p>
        </p:txBody>
      </p:sp>
      <p:sp>
        <p:nvSpPr>
          <p:cNvPr id="2" name="CasellaDiTesto 1">
            <a:extLst>
              <a:ext uri="{FF2B5EF4-FFF2-40B4-BE49-F238E27FC236}">
                <a16:creationId xmlns:a16="http://schemas.microsoft.com/office/drawing/2014/main" id="{4E249F5F-1A89-EDDA-F933-C39F906458E5}"/>
              </a:ext>
            </a:extLst>
          </p:cNvPr>
          <p:cNvSpPr txBox="1"/>
          <p:nvPr/>
        </p:nvSpPr>
        <p:spPr>
          <a:xfrm>
            <a:off x="0" y="302710"/>
            <a:ext cx="12192000" cy="640265"/>
          </a:xfrm>
          <a:prstGeom prst="rect">
            <a:avLst/>
          </a:prstGeom>
          <a:solidFill>
            <a:schemeClr val="bg1">
              <a:lumMod val="85000"/>
            </a:schemeClr>
          </a:solidFill>
        </p:spPr>
        <p:txBody>
          <a:bodyPr wrap="square" tIns="0" bIns="0" anchor="ctr" anchorCtr="0">
            <a:normAutofit/>
          </a:bodyPr>
          <a:lstStyle/>
          <a:p>
            <a:pPr marL="179388" marR="0" lvl="0" defTabSz="914400" rtl="0" eaLnBrk="1" fontAlgn="auto" latinLnBrk="0" hangingPunct="1">
              <a:lnSpc>
                <a:spcPct val="100000"/>
              </a:lnSpc>
              <a:spcBef>
                <a:spcPts val="0"/>
              </a:spcBef>
              <a:spcAft>
                <a:spcPts val="0"/>
              </a:spcAft>
              <a:buClrTx/>
              <a:buSzTx/>
              <a:buFontTx/>
              <a:buNone/>
              <a:tabLst/>
              <a:defRPr/>
            </a:pPr>
            <a:r>
              <a:rPr kumimoji="0" lang="it-IT" sz="280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it-IT" sz="2800" i="0" u="none" strike="noStrike" kern="1200" cap="none" spc="0" normalizeH="0" baseline="0" noProof="0" dirty="0" err="1">
                <a:ln>
                  <a:noFill/>
                </a:ln>
                <a:solidFill>
                  <a:schemeClr val="tx1">
                    <a:lumMod val="65000"/>
                    <a:lumOff val="35000"/>
                  </a:schemeClr>
                </a:solidFill>
                <a:effectLst/>
                <a:uLnTx/>
                <a:uFillTx/>
                <a:latin typeface="Calibri" panose="020F0502020204030204"/>
                <a:ea typeface="+mn-ea"/>
                <a:cs typeface="+mn-cs"/>
              </a:rPr>
              <a:t>Initializing</a:t>
            </a:r>
            <a:endParaRPr lang="en-GB" sz="1400" dirty="0">
              <a:latin typeface="Courier New" panose="02070309020205020404" pitchFamily="49" charset="0"/>
              <a:cs typeface="Courier New" panose="02070309020205020404" pitchFamily="49" charset="0"/>
            </a:endParaRPr>
          </a:p>
        </p:txBody>
      </p:sp>
      <p:sp>
        <p:nvSpPr>
          <p:cNvPr id="3" name="CasellaDiTesto 2">
            <a:extLst>
              <a:ext uri="{FF2B5EF4-FFF2-40B4-BE49-F238E27FC236}">
                <a16:creationId xmlns:a16="http://schemas.microsoft.com/office/drawing/2014/main" id="{1B841F40-27D3-CEB6-43E1-07BC7C8AA996}"/>
              </a:ext>
            </a:extLst>
          </p:cNvPr>
          <p:cNvSpPr txBox="1"/>
          <p:nvPr/>
        </p:nvSpPr>
        <p:spPr>
          <a:xfrm>
            <a:off x="0" y="-5065"/>
            <a:ext cx="6096000" cy="307775"/>
          </a:xfrm>
          <a:prstGeom prst="rect">
            <a:avLst/>
          </a:prstGeom>
          <a:solidFill>
            <a:srgbClr val="C00000">
              <a:alpha val="44000"/>
            </a:srgbClr>
          </a:solidFill>
        </p:spPr>
        <p:txBody>
          <a:bodyPr wrap="square">
            <a:normAutofit/>
          </a:bodyPr>
          <a:lstStyle/>
          <a:p>
            <a:pPr algn="r"/>
            <a:r>
              <a:rPr lang="en-GB" sz="1400" b="1" dirty="0">
                <a:solidFill>
                  <a:schemeClr val="bg1"/>
                </a:solidFill>
                <a:cs typeface="Courier New" panose="02070309020205020404" pitchFamily="49" charset="0"/>
              </a:rPr>
              <a:t>Pre-processing</a:t>
            </a:r>
          </a:p>
        </p:txBody>
      </p:sp>
      <p:pic>
        <p:nvPicPr>
          <p:cNvPr id="7" name="Immagine 6">
            <a:extLst>
              <a:ext uri="{FF2B5EF4-FFF2-40B4-BE49-F238E27FC236}">
                <a16:creationId xmlns:a16="http://schemas.microsoft.com/office/drawing/2014/main" id="{962693EA-4430-D041-04BD-C93CCF553E9B}"/>
              </a:ext>
            </a:extLst>
          </p:cNvPr>
          <p:cNvPicPr>
            <a:picLocks noChangeAspect="1"/>
          </p:cNvPicPr>
          <p:nvPr/>
        </p:nvPicPr>
        <p:blipFill>
          <a:blip r:embed="rId2"/>
          <a:stretch>
            <a:fillRect/>
          </a:stretch>
        </p:blipFill>
        <p:spPr>
          <a:xfrm>
            <a:off x="604837" y="2809423"/>
            <a:ext cx="10982325" cy="619577"/>
          </a:xfrm>
          <a:prstGeom prst="rect">
            <a:avLst/>
          </a:prstGeom>
          <a:ln>
            <a:solidFill>
              <a:schemeClr val="tx1"/>
            </a:solidFill>
          </a:ln>
        </p:spPr>
      </p:pic>
    </p:spTree>
    <p:extLst>
      <p:ext uri="{BB962C8B-B14F-4D97-AF65-F5344CB8AC3E}">
        <p14:creationId xmlns:p14="http://schemas.microsoft.com/office/powerpoint/2010/main" val="3304816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nettore diritto 10">
            <a:extLst>
              <a:ext uri="{FF2B5EF4-FFF2-40B4-BE49-F238E27FC236}">
                <a16:creationId xmlns:a16="http://schemas.microsoft.com/office/drawing/2014/main" id="{59E7DBC0-694B-54A0-417E-5CBD62E11168}"/>
              </a:ext>
            </a:extLst>
          </p:cNvPr>
          <p:cNvCxnSpPr>
            <a:cxnSpLocks/>
          </p:cNvCxnSpPr>
          <p:nvPr/>
        </p:nvCxnSpPr>
        <p:spPr>
          <a:xfrm flipV="1">
            <a:off x="3704040" y="4150995"/>
            <a:ext cx="1954530" cy="1383030"/>
          </a:xfrm>
          <a:prstGeom prst="line">
            <a:avLst/>
          </a:prstGeom>
        </p:spPr>
        <p:style>
          <a:lnRef idx="1">
            <a:schemeClr val="dk1"/>
          </a:lnRef>
          <a:fillRef idx="0">
            <a:schemeClr val="dk1"/>
          </a:fillRef>
          <a:effectRef idx="0">
            <a:schemeClr val="dk1"/>
          </a:effectRef>
          <a:fontRef idx="minor">
            <a:schemeClr val="tx1"/>
          </a:fontRef>
        </p:style>
      </p:cxnSp>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27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8/29</a:t>
            </a:r>
          </a:p>
        </p:txBody>
      </p: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B3F51839-7352-1A2F-121A-551EFC879680}"/>
                  </a:ext>
                </a:extLst>
              </p:cNvPr>
              <p:cNvSpPr txBox="1"/>
              <p:nvPr/>
            </p:nvSpPr>
            <p:spPr>
              <a:xfrm>
                <a:off x="7269807" y="2144196"/>
                <a:ext cx="4395019" cy="2871042"/>
              </a:xfrm>
              <a:prstGeom prst="rect">
                <a:avLst/>
              </a:prstGeom>
              <a:noFill/>
            </p:spPr>
            <p:txBody>
              <a:bodyPr wrap="square">
                <a:spAutoFit/>
              </a:bodyPr>
              <a:lstStyle/>
              <a:p>
                <a:pPr algn="just">
                  <a:spcAft>
                    <a:spcPts val="2400"/>
                  </a:spcAft>
                </a:pPr>
                <a:r>
                  <a:rPr lang="en-GB" sz="2000" dirty="0"/>
                  <a:t>In this sub-module is possible to assign the geometrical parameters </a:t>
                </a:r>
                <a14:m>
                  <m:oMath xmlns:m="http://schemas.openxmlformats.org/officeDocument/2006/math">
                    <m:r>
                      <a:rPr lang="it-IT" sz="2000" b="0" i="1" smtClean="0">
                        <a:latin typeface="Cambria Math" panose="02040503050406030204" pitchFamily="18" charset="0"/>
                      </a:rPr>
                      <m:t>𝑏</m:t>
                    </m:r>
                  </m:oMath>
                </a14:m>
                <a:r>
                  <a:rPr lang="en-GB" sz="2000" dirty="0"/>
                  <a:t>, </a:t>
                </a:r>
                <a14:m>
                  <m:oMath xmlns:m="http://schemas.openxmlformats.org/officeDocument/2006/math">
                    <m:r>
                      <a:rPr lang="it-IT" sz="2000" b="0" i="1" smtClean="0">
                        <a:latin typeface="Cambria Math" panose="02040503050406030204" pitchFamily="18" charset="0"/>
                      </a:rPr>
                      <m:t>𝑙</m:t>
                    </m:r>
                  </m:oMath>
                </a14:m>
                <a:r>
                  <a:rPr lang="en-GB" sz="2000" dirty="0"/>
                  <a:t>, </a:t>
                </a:r>
                <a14:m>
                  <m:oMath xmlns:m="http://schemas.openxmlformats.org/officeDocument/2006/math">
                    <m:r>
                      <a:rPr lang="it-IT" sz="2000" b="0" i="1" smtClean="0">
                        <a:latin typeface="Cambria Math" panose="02040503050406030204" pitchFamily="18" charset="0"/>
                      </a:rPr>
                      <m:t>h</m:t>
                    </m:r>
                  </m:oMath>
                </a14:m>
                <a:r>
                  <a:rPr lang="en-GB" sz="2000" dirty="0"/>
                  <a:t>, and </a:t>
                </a:r>
                <a14:m>
                  <m:oMath xmlns:m="http://schemas.openxmlformats.org/officeDocument/2006/math">
                    <m:r>
                      <a:rPr lang="it-IT" sz="2000" b="0" i="1" smtClean="0">
                        <a:latin typeface="Cambria Math" panose="02040503050406030204" pitchFamily="18" charset="0"/>
                      </a:rPr>
                      <m:t>𝑡</m:t>
                    </m:r>
                  </m:oMath>
                </a14:m>
                <a:r>
                  <a:rPr lang="en-GB" sz="2000" dirty="0"/>
                  <a:t>, as well as the shell material density </a:t>
                </a:r>
                <a14:m>
                  <m:oMath xmlns:m="http://schemas.openxmlformats.org/officeDocument/2006/math">
                    <m:sSub>
                      <m:sSubPr>
                        <m:ctrlPr>
                          <a:rPr lang="en-GB" sz="2000" i="1" smtClean="0">
                            <a:latin typeface="Cambria Math" panose="02040503050406030204" pitchFamily="18" charset="0"/>
                          </a:rPr>
                        </m:ctrlPr>
                      </m:sSubPr>
                      <m:e>
                        <m:r>
                          <a:rPr lang="en-GB" sz="2000" i="1" smtClean="0">
                            <a:latin typeface="Cambria Math" panose="02040503050406030204" pitchFamily="18" charset="0"/>
                            <a:ea typeface="Cambria Math" panose="02040503050406030204" pitchFamily="18" charset="0"/>
                          </a:rPr>
                          <m:t>𝜌</m:t>
                        </m:r>
                      </m:e>
                      <m:sub>
                        <m:r>
                          <a:rPr lang="it-IT" sz="2000" b="0" i="1" smtClean="0">
                            <a:latin typeface="Cambria Math" panose="02040503050406030204" pitchFamily="18" charset="0"/>
                          </a:rPr>
                          <m:t>𝑎</m:t>
                        </m:r>
                      </m:sub>
                    </m:sSub>
                  </m:oMath>
                </a14:m>
                <a:r>
                  <a:rPr lang="en-GB" sz="2000" dirty="0"/>
                  <a:t>, and the mesh size </a:t>
                </a:r>
                <a:r>
                  <a:rPr lang="en-GB" sz="2000" dirty="0" err="1">
                    <a:latin typeface="Courier New" panose="02070309020205020404" pitchFamily="49" charset="0"/>
                    <a:cs typeface="Courier New" panose="02070309020205020404" pitchFamily="49" charset="0"/>
                  </a:rPr>
                  <a:t>size</a:t>
                </a:r>
                <a:r>
                  <a:rPr lang="en-GB" sz="2000" dirty="0"/>
                  <a:t>.</a:t>
                </a:r>
              </a:p>
              <a:p>
                <a:pPr algn="just">
                  <a:spcAft>
                    <a:spcPts val="2400"/>
                  </a:spcAft>
                </a:pPr>
                <a:r>
                  <a:rPr lang="en-GB" sz="2000" dirty="0"/>
                  <a:t>These parameters will define the initial sell weight </a:t>
                </a:r>
                <a14:m>
                  <m:oMath xmlns:m="http://schemas.openxmlformats.org/officeDocument/2006/math">
                    <m:r>
                      <a:rPr lang="it-IT" sz="2000" b="0" i="1" smtClean="0">
                        <a:latin typeface="Cambria Math" panose="02040503050406030204" pitchFamily="18" charset="0"/>
                      </a:rPr>
                      <m:t>𝑤</m:t>
                    </m:r>
                  </m:oMath>
                </a14:m>
                <a:r>
                  <a:rPr lang="en-GB" sz="2000" dirty="0"/>
                  <a:t>, the shell domain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Ω</m:t>
                    </m:r>
                  </m:oMath>
                </a14:m>
                <a:r>
                  <a:rPr lang="en-GB" sz="2000" dirty="0"/>
                  <a:t>, and the boundary conditions </a:t>
                </a:r>
                <a14:m>
                  <m:oMath xmlns:m="http://schemas.openxmlformats.org/officeDocument/2006/math">
                    <m:sSub>
                      <m:sSubPr>
                        <m:ctrlPr>
                          <a:rPr lang="en-GB" sz="2000" i="1" smtClean="0">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Γ</m:t>
                        </m:r>
                      </m:e>
                      <m:sub>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𝑆</m:t>
                            </m:r>
                          </m:e>
                          <m:sup>
                            <m:r>
                              <a:rPr lang="it-IT" sz="2000" b="0" i="1" smtClean="0">
                                <a:latin typeface="Cambria Math" panose="02040503050406030204" pitchFamily="18" charset="0"/>
                              </a:rPr>
                              <m:t>0</m:t>
                            </m:r>
                          </m:sup>
                        </m:sSup>
                      </m:sub>
                    </m:sSub>
                  </m:oMath>
                </a14:m>
                <a:r>
                  <a:rPr lang="en-GB" sz="2000" dirty="0"/>
                  <a:t>, </a:t>
                </a:r>
                <a14:m>
                  <m:oMath xmlns:m="http://schemas.openxmlformats.org/officeDocument/2006/math">
                    <m:sSub>
                      <m:sSubPr>
                        <m:ctrlPr>
                          <a:rPr lang="en-GB" sz="2000" i="1" smtClean="0">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Γ</m:t>
                        </m:r>
                      </m:e>
                      <m:sub>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𝑆</m:t>
                            </m:r>
                          </m:e>
                          <m:sup>
                            <m:r>
                              <a:rPr lang="it-IT" sz="2000" b="0" i="1" smtClean="0">
                                <a:latin typeface="Cambria Math" panose="02040503050406030204" pitchFamily="18" charset="0"/>
                              </a:rPr>
                              <m:t>1</m:t>
                            </m:r>
                          </m:sup>
                        </m:sSup>
                      </m:sub>
                    </m:sSub>
                  </m:oMath>
                </a14:m>
                <a:r>
                  <a:rPr lang="en-GB" sz="2000" dirty="0"/>
                  <a:t>, and </a:t>
                </a:r>
                <a14:m>
                  <m:oMath xmlns:m="http://schemas.openxmlformats.org/officeDocument/2006/math">
                    <m:sSub>
                      <m:sSubPr>
                        <m:ctrlPr>
                          <a:rPr lang="en-GB" sz="2000" i="1" smtClean="0">
                            <a:latin typeface="Cambria Math" panose="02040503050406030204" pitchFamily="18" charset="0"/>
                          </a:rPr>
                        </m:ctrlPr>
                      </m:sSubPr>
                      <m:e>
                        <m:r>
                          <m:rPr>
                            <m:sty m:val="p"/>
                          </m:rPr>
                          <a:rPr lang="el-GR" sz="2000" i="1" smtClean="0">
                            <a:latin typeface="Cambria Math" panose="02040503050406030204" pitchFamily="18" charset="0"/>
                            <a:ea typeface="Cambria Math" panose="02040503050406030204" pitchFamily="18" charset="0"/>
                          </a:rPr>
                          <m:t>Γ</m:t>
                        </m:r>
                      </m:e>
                      <m:sub>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𝑆</m:t>
                            </m:r>
                          </m:e>
                          <m:sup>
                            <m:r>
                              <a:rPr lang="it-IT" sz="2000" b="0" i="1" smtClean="0">
                                <a:latin typeface="Cambria Math" panose="02040503050406030204" pitchFamily="18" charset="0"/>
                              </a:rPr>
                              <m:t>2</m:t>
                            </m:r>
                          </m:sup>
                        </m:sSup>
                      </m:sub>
                    </m:sSub>
                  </m:oMath>
                </a14:m>
                <a:r>
                  <a:rPr lang="en-GB" sz="2000" dirty="0"/>
                  <a:t>.</a:t>
                </a:r>
              </a:p>
            </p:txBody>
          </p:sp>
        </mc:Choice>
        <mc:Fallback xmlns="">
          <p:sp>
            <p:nvSpPr>
              <p:cNvPr id="14" name="CasellaDiTesto 13">
                <a:extLst>
                  <a:ext uri="{FF2B5EF4-FFF2-40B4-BE49-F238E27FC236}">
                    <a16:creationId xmlns:a16="http://schemas.microsoft.com/office/drawing/2014/main" id="{B3F51839-7352-1A2F-121A-551EFC879680}"/>
                  </a:ext>
                </a:extLst>
              </p:cNvPr>
              <p:cNvSpPr txBox="1">
                <a:spLocks noRot="1" noChangeAspect="1" noMove="1" noResize="1" noEditPoints="1" noAdjustHandles="1" noChangeArrowheads="1" noChangeShapeType="1" noTextEdit="1"/>
              </p:cNvSpPr>
              <p:nvPr/>
            </p:nvSpPr>
            <p:spPr>
              <a:xfrm>
                <a:off x="7269807" y="2144196"/>
                <a:ext cx="4395019" cy="2871042"/>
              </a:xfrm>
              <a:prstGeom prst="rect">
                <a:avLst/>
              </a:prstGeom>
              <a:blipFill>
                <a:blip r:embed="rId2"/>
                <a:stretch>
                  <a:fillRect l="-1526" t="-1274" r="-1387" b="-2760"/>
                </a:stretch>
              </a:blipFill>
            </p:spPr>
            <p:txBody>
              <a:bodyPr/>
              <a:lstStyle/>
              <a:p>
                <a:r>
                  <a:rPr lang="en-GB">
                    <a:noFill/>
                  </a:rPr>
                  <a:t> </a:t>
                </a:r>
              </a:p>
            </p:txBody>
          </p:sp>
        </mc:Fallback>
      </mc:AlternateContent>
      <p:sp>
        <p:nvSpPr>
          <p:cNvPr id="2" name="CasellaDiTesto 1">
            <a:extLst>
              <a:ext uri="{FF2B5EF4-FFF2-40B4-BE49-F238E27FC236}">
                <a16:creationId xmlns:a16="http://schemas.microsoft.com/office/drawing/2014/main" id="{4E249F5F-1A89-EDDA-F933-C39F906458E5}"/>
              </a:ext>
            </a:extLst>
          </p:cNvPr>
          <p:cNvSpPr txBox="1"/>
          <p:nvPr/>
        </p:nvSpPr>
        <p:spPr>
          <a:xfrm>
            <a:off x="0" y="302710"/>
            <a:ext cx="12192000" cy="640265"/>
          </a:xfrm>
          <a:prstGeom prst="rect">
            <a:avLst/>
          </a:prstGeom>
          <a:solidFill>
            <a:schemeClr val="bg1">
              <a:lumMod val="85000"/>
            </a:schemeClr>
          </a:solidFill>
        </p:spPr>
        <p:txBody>
          <a:bodyPr wrap="square" tIns="0" bIns="0" anchor="ctr" anchorCtr="0">
            <a:normAutofit/>
          </a:bodyPr>
          <a:lstStyle/>
          <a:p>
            <a:pPr marL="179388" marR="0" lvl="0" defTabSz="914400" rtl="0" eaLnBrk="1" fontAlgn="auto" latinLnBrk="0" hangingPunct="1">
              <a:lnSpc>
                <a:spcPct val="100000"/>
              </a:lnSpc>
              <a:spcBef>
                <a:spcPts val="0"/>
              </a:spcBef>
              <a:spcAft>
                <a:spcPts val="0"/>
              </a:spcAft>
              <a:buClrTx/>
              <a:buSzTx/>
              <a:buFontTx/>
              <a:buNone/>
              <a:tabLst/>
              <a:defRPr/>
            </a:pPr>
            <a:r>
              <a:rPr kumimoji="0" lang="it-IT" sz="280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it-IT" sz="280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Data</a:t>
            </a:r>
            <a:endParaRPr lang="en-GB" sz="1400" dirty="0">
              <a:latin typeface="Courier New" panose="02070309020205020404" pitchFamily="49" charset="0"/>
              <a:cs typeface="Courier New" panose="02070309020205020404" pitchFamily="49" charset="0"/>
            </a:endParaRPr>
          </a:p>
        </p:txBody>
      </p:sp>
      <p:sp>
        <p:nvSpPr>
          <p:cNvPr id="3" name="CasellaDiTesto 2">
            <a:extLst>
              <a:ext uri="{FF2B5EF4-FFF2-40B4-BE49-F238E27FC236}">
                <a16:creationId xmlns:a16="http://schemas.microsoft.com/office/drawing/2014/main" id="{1B841F40-27D3-CEB6-43E1-07BC7C8AA996}"/>
              </a:ext>
            </a:extLst>
          </p:cNvPr>
          <p:cNvSpPr txBox="1"/>
          <p:nvPr/>
        </p:nvSpPr>
        <p:spPr>
          <a:xfrm>
            <a:off x="0" y="-5065"/>
            <a:ext cx="6096000" cy="307775"/>
          </a:xfrm>
          <a:prstGeom prst="rect">
            <a:avLst/>
          </a:prstGeom>
          <a:solidFill>
            <a:srgbClr val="C00000">
              <a:alpha val="44000"/>
            </a:srgbClr>
          </a:solidFill>
        </p:spPr>
        <p:txBody>
          <a:bodyPr wrap="square">
            <a:normAutofit/>
          </a:bodyPr>
          <a:lstStyle/>
          <a:p>
            <a:pPr algn="r"/>
            <a:r>
              <a:rPr lang="en-GB" sz="1400" b="1" dirty="0">
                <a:solidFill>
                  <a:schemeClr val="bg1"/>
                </a:solidFill>
                <a:cs typeface="Courier New" panose="02070309020205020404" pitchFamily="49" charset="0"/>
              </a:rPr>
              <a:t>Pre-processing</a:t>
            </a:r>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430D2256-7E2A-9607-6BE9-D3FA82D0CDCE}"/>
                  </a:ext>
                </a:extLst>
              </p:cNvPr>
              <p:cNvSpPr txBox="1"/>
              <p:nvPr/>
            </p:nvSpPr>
            <p:spPr>
              <a:xfrm>
                <a:off x="3859222" y="5285013"/>
                <a:ext cx="47244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altLang="it-IT" i="1" smtClean="0">
                          <a:solidFill>
                            <a:srgbClr val="000000"/>
                          </a:solidFill>
                          <a:latin typeface="Cambria Math" panose="02040503050406030204" pitchFamily="18" charset="0"/>
                          <a:ea typeface="Cambria Math" panose="02040503050406030204" pitchFamily="18" charset="0"/>
                          <a:cs typeface="Helvetica" panose="020B0604020202020204" pitchFamily="34" charset="0"/>
                        </a:rPr>
                        <m:t>𝑡</m:t>
                      </m:r>
                    </m:oMath>
                  </m:oMathPara>
                </a14:m>
                <a:endParaRPr lang="en-US" dirty="0"/>
              </a:p>
            </p:txBody>
          </p:sp>
        </mc:Choice>
        <mc:Fallback xmlns="">
          <p:sp>
            <p:nvSpPr>
              <p:cNvPr id="5" name="CasellaDiTesto 4">
                <a:extLst>
                  <a:ext uri="{FF2B5EF4-FFF2-40B4-BE49-F238E27FC236}">
                    <a16:creationId xmlns:a16="http://schemas.microsoft.com/office/drawing/2014/main" id="{430D2256-7E2A-9607-6BE9-D3FA82D0CDCE}"/>
                  </a:ext>
                </a:extLst>
              </p:cNvPr>
              <p:cNvSpPr txBox="1">
                <a:spLocks noRot="1" noChangeAspect="1" noMove="1" noResize="1" noEditPoints="1" noAdjustHandles="1" noChangeArrowheads="1" noChangeShapeType="1" noTextEdit="1"/>
              </p:cNvSpPr>
              <p:nvPr/>
            </p:nvSpPr>
            <p:spPr>
              <a:xfrm>
                <a:off x="3859222" y="5285013"/>
                <a:ext cx="472441" cy="3693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BC5B4A30-9A4E-9CB0-3948-218064162153}"/>
                  </a:ext>
                </a:extLst>
              </p:cNvPr>
              <p:cNvSpPr txBox="1"/>
              <p:nvPr/>
            </p:nvSpPr>
            <p:spPr>
              <a:xfrm>
                <a:off x="4144747" y="2629797"/>
                <a:ext cx="859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altLang="it-IT" b="0" i="1" smtClean="0">
                          <a:solidFill>
                            <a:srgbClr val="000000"/>
                          </a:solidFill>
                          <a:latin typeface="Cambria Math" panose="02040503050406030204" pitchFamily="18" charset="0"/>
                          <a:ea typeface="Amiri" panose="00000500000000000000" pitchFamily="2" charset="-78"/>
                          <a:cs typeface="Helvetica" panose="020B0604020202020204" pitchFamily="34" charset="0"/>
                        </a:rPr>
                        <m:t>𝑙</m:t>
                      </m:r>
                    </m:oMath>
                  </m:oMathPara>
                </a14:m>
                <a:endParaRPr lang="en-US" dirty="0"/>
              </a:p>
            </p:txBody>
          </p:sp>
        </mc:Choice>
        <mc:Fallback xmlns="">
          <p:sp>
            <p:nvSpPr>
              <p:cNvPr id="8" name="CasellaDiTesto 7">
                <a:extLst>
                  <a:ext uri="{FF2B5EF4-FFF2-40B4-BE49-F238E27FC236}">
                    <a16:creationId xmlns:a16="http://schemas.microsoft.com/office/drawing/2014/main" id="{BC5B4A30-9A4E-9CB0-3948-218064162153}"/>
                  </a:ext>
                </a:extLst>
              </p:cNvPr>
              <p:cNvSpPr txBox="1">
                <a:spLocks noRot="1" noChangeAspect="1" noMove="1" noResize="1" noEditPoints="1" noAdjustHandles="1" noChangeArrowheads="1" noChangeShapeType="1" noTextEdit="1"/>
              </p:cNvSpPr>
              <p:nvPr/>
            </p:nvSpPr>
            <p:spPr>
              <a:xfrm>
                <a:off x="4144747" y="2629797"/>
                <a:ext cx="859623" cy="369332"/>
              </a:xfrm>
              <a:prstGeom prst="rect">
                <a:avLst/>
              </a:prstGeom>
              <a:blipFill>
                <a:blip r:embed="rId4"/>
                <a:stretch>
                  <a:fillRect/>
                </a:stretch>
              </a:blipFill>
            </p:spPr>
            <p:txBody>
              <a:bodyPr/>
              <a:lstStyle/>
              <a:p>
                <a:r>
                  <a:rPr lang="en-GB">
                    <a:noFill/>
                  </a:rPr>
                  <a:t> </a:t>
                </a:r>
              </a:p>
            </p:txBody>
          </p:sp>
        </mc:Fallback>
      </mc:AlternateContent>
      <p:pic>
        <p:nvPicPr>
          <p:cNvPr id="9" name="Elemento grafico 8">
            <a:extLst>
              <a:ext uri="{FF2B5EF4-FFF2-40B4-BE49-F238E27FC236}">
                <a16:creationId xmlns:a16="http://schemas.microsoft.com/office/drawing/2014/main" id="{306F15A2-01A9-FC92-3CFA-12D3C8B8C1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6000" y="1539717"/>
            <a:ext cx="5760000" cy="4080000"/>
          </a:xfrm>
          <a:prstGeom prst="rect">
            <a:avLst/>
          </a:prstGeom>
        </p:spPr>
      </p:pic>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7E11860-978E-301B-8163-981822B00288}"/>
                  </a:ext>
                </a:extLst>
              </p:cNvPr>
              <p:cNvSpPr txBox="1"/>
              <p:nvPr/>
            </p:nvSpPr>
            <p:spPr>
              <a:xfrm>
                <a:off x="1181285" y="2445131"/>
                <a:ext cx="8596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altLang="it-IT" b="0" i="1" smtClean="0">
                          <a:solidFill>
                            <a:srgbClr val="000000"/>
                          </a:solidFill>
                          <a:latin typeface="Cambria Math" panose="02040503050406030204" pitchFamily="18" charset="0"/>
                          <a:ea typeface="Amiri" panose="00000500000000000000" pitchFamily="2" charset="-78"/>
                          <a:cs typeface="Helvetica" panose="020B0604020202020204" pitchFamily="34" charset="0"/>
                        </a:rPr>
                        <m:t>𝑏</m:t>
                      </m:r>
                    </m:oMath>
                  </m:oMathPara>
                </a14:m>
                <a:endParaRPr lang="en-US" dirty="0"/>
              </a:p>
            </p:txBody>
          </p:sp>
        </mc:Choice>
        <mc:Fallback xmlns="">
          <p:sp>
            <p:nvSpPr>
              <p:cNvPr id="10" name="CasellaDiTesto 9">
                <a:extLst>
                  <a:ext uri="{FF2B5EF4-FFF2-40B4-BE49-F238E27FC236}">
                    <a16:creationId xmlns:a16="http://schemas.microsoft.com/office/drawing/2014/main" id="{B7E11860-978E-301B-8163-981822B00288}"/>
                  </a:ext>
                </a:extLst>
              </p:cNvPr>
              <p:cNvSpPr txBox="1">
                <a:spLocks noRot="1" noChangeAspect="1" noMove="1" noResize="1" noEditPoints="1" noAdjustHandles="1" noChangeArrowheads="1" noChangeShapeType="1" noTextEdit="1"/>
              </p:cNvSpPr>
              <p:nvPr/>
            </p:nvSpPr>
            <p:spPr>
              <a:xfrm>
                <a:off x="1181285" y="2445131"/>
                <a:ext cx="859623" cy="369332"/>
              </a:xfrm>
              <a:prstGeom prst="rect">
                <a:avLst/>
              </a:prstGeom>
              <a:blipFill>
                <a:blip r:embed="rId7"/>
                <a:stretch>
                  <a:fillRect/>
                </a:stretch>
              </a:blipFill>
            </p:spPr>
            <p:txBody>
              <a:bodyPr/>
              <a:lstStyle/>
              <a:p>
                <a:r>
                  <a:rPr lang="en-GB">
                    <a:noFill/>
                  </a:rPr>
                  <a:t> </a:t>
                </a:r>
              </a:p>
            </p:txBody>
          </p:sp>
        </mc:Fallback>
      </mc:AlternateContent>
      <p:cxnSp>
        <p:nvCxnSpPr>
          <p:cNvPr id="15" name="Connettore diritto 14">
            <a:extLst>
              <a:ext uri="{FF2B5EF4-FFF2-40B4-BE49-F238E27FC236}">
                <a16:creationId xmlns:a16="http://schemas.microsoft.com/office/drawing/2014/main" id="{A530DE59-AD58-5E0A-2417-458E41860238}"/>
              </a:ext>
            </a:extLst>
          </p:cNvPr>
          <p:cNvCxnSpPr>
            <a:cxnSpLocks/>
          </p:cNvCxnSpPr>
          <p:nvPr/>
        </p:nvCxnSpPr>
        <p:spPr>
          <a:xfrm flipH="1" flipV="1">
            <a:off x="743670" y="3556635"/>
            <a:ext cx="2960370" cy="1977390"/>
          </a:xfrm>
          <a:prstGeom prst="line">
            <a:avLst/>
          </a:prstGeom>
        </p:spPr>
        <p:style>
          <a:lnRef idx="1">
            <a:schemeClr val="dk1"/>
          </a:lnRef>
          <a:fillRef idx="0">
            <a:schemeClr val="dk1"/>
          </a:fillRef>
          <a:effectRef idx="0">
            <a:schemeClr val="dk1"/>
          </a:effectRef>
          <a:fontRef idx="minor">
            <a:schemeClr val="tx1"/>
          </a:fontRef>
        </p:style>
      </p:cxnSp>
      <p:cxnSp>
        <p:nvCxnSpPr>
          <p:cNvPr id="16" name="Connettore diritto 15">
            <a:extLst>
              <a:ext uri="{FF2B5EF4-FFF2-40B4-BE49-F238E27FC236}">
                <a16:creationId xmlns:a16="http://schemas.microsoft.com/office/drawing/2014/main" id="{79673D86-DE12-85D2-6CA0-8A7B05DEC129}"/>
              </a:ext>
            </a:extLst>
          </p:cNvPr>
          <p:cNvCxnSpPr>
            <a:cxnSpLocks/>
          </p:cNvCxnSpPr>
          <p:nvPr/>
        </p:nvCxnSpPr>
        <p:spPr>
          <a:xfrm flipV="1">
            <a:off x="2096220" y="4042410"/>
            <a:ext cx="0" cy="417195"/>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144F0EC7-50B5-2D80-EE4B-26DF5D3FA31D}"/>
                  </a:ext>
                </a:extLst>
              </p:cNvPr>
              <p:cNvSpPr txBox="1"/>
              <p:nvPr/>
            </p:nvSpPr>
            <p:spPr>
              <a:xfrm>
                <a:off x="1749510" y="3966329"/>
                <a:ext cx="47244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altLang="it-IT" i="1" smtClean="0">
                          <a:solidFill>
                            <a:srgbClr val="000000"/>
                          </a:solidFill>
                          <a:latin typeface="Cambria Math" panose="02040503050406030204" pitchFamily="18" charset="0"/>
                          <a:ea typeface="Cambria Math" panose="02040503050406030204" pitchFamily="18" charset="0"/>
                          <a:cs typeface="Helvetica" panose="020B0604020202020204" pitchFamily="34" charset="0"/>
                        </a:rPr>
                        <m:t>h</m:t>
                      </m:r>
                    </m:oMath>
                  </m:oMathPara>
                </a14:m>
                <a:endParaRPr lang="en-US" dirty="0"/>
              </a:p>
            </p:txBody>
          </p:sp>
        </mc:Choice>
        <mc:Fallback xmlns="">
          <p:sp>
            <p:nvSpPr>
              <p:cNvPr id="18" name="CasellaDiTesto 17">
                <a:extLst>
                  <a:ext uri="{FF2B5EF4-FFF2-40B4-BE49-F238E27FC236}">
                    <a16:creationId xmlns:a16="http://schemas.microsoft.com/office/drawing/2014/main" id="{144F0EC7-50B5-2D80-EE4B-26DF5D3FA31D}"/>
                  </a:ext>
                </a:extLst>
              </p:cNvPr>
              <p:cNvSpPr txBox="1">
                <a:spLocks noRot="1" noChangeAspect="1" noMove="1" noResize="1" noEditPoints="1" noAdjustHandles="1" noChangeArrowheads="1" noChangeShapeType="1" noTextEdit="1"/>
              </p:cNvSpPr>
              <p:nvPr/>
            </p:nvSpPr>
            <p:spPr>
              <a:xfrm>
                <a:off x="1749510" y="3966329"/>
                <a:ext cx="472441" cy="369332"/>
              </a:xfrm>
              <a:prstGeom prst="rect">
                <a:avLst/>
              </a:prstGeom>
              <a:blipFill>
                <a:blip r:embed="rId8"/>
                <a:stretch>
                  <a:fillRect/>
                </a:stretch>
              </a:blipFill>
            </p:spPr>
            <p:txBody>
              <a:bodyPr/>
              <a:lstStyle/>
              <a:p>
                <a:r>
                  <a:rPr lang="en-GB">
                    <a:noFill/>
                  </a:rPr>
                  <a:t> </a:t>
                </a:r>
              </a:p>
            </p:txBody>
          </p:sp>
        </mc:Fallback>
      </mc:AlternateContent>
      <p:cxnSp>
        <p:nvCxnSpPr>
          <p:cNvPr id="19" name="Connettore diritto 18">
            <a:extLst>
              <a:ext uri="{FF2B5EF4-FFF2-40B4-BE49-F238E27FC236}">
                <a16:creationId xmlns:a16="http://schemas.microsoft.com/office/drawing/2014/main" id="{B1A3AD2E-1AE5-A89C-74F2-62C5FD994706}"/>
              </a:ext>
            </a:extLst>
          </p:cNvPr>
          <p:cNvCxnSpPr>
            <a:cxnSpLocks/>
          </p:cNvCxnSpPr>
          <p:nvPr/>
        </p:nvCxnSpPr>
        <p:spPr>
          <a:xfrm>
            <a:off x="3966358" y="5439298"/>
            <a:ext cx="0" cy="94727"/>
          </a:xfrm>
          <a:prstGeom prst="line">
            <a:avLst/>
          </a:prstGeom>
        </p:spPr>
        <p:style>
          <a:lnRef idx="1">
            <a:schemeClr val="dk1"/>
          </a:lnRef>
          <a:fillRef idx="0">
            <a:schemeClr val="dk1"/>
          </a:fillRef>
          <a:effectRef idx="0">
            <a:schemeClr val="dk1"/>
          </a:effectRef>
          <a:fontRef idx="minor">
            <a:schemeClr val="tx1"/>
          </a:fontRef>
        </p:style>
      </p:cxnSp>
      <p:cxnSp>
        <p:nvCxnSpPr>
          <p:cNvPr id="20" name="Connettore diritto 19">
            <a:extLst>
              <a:ext uri="{FF2B5EF4-FFF2-40B4-BE49-F238E27FC236}">
                <a16:creationId xmlns:a16="http://schemas.microsoft.com/office/drawing/2014/main" id="{225BE67B-107D-9A46-B7E5-557DFCCCE1B7}"/>
              </a:ext>
            </a:extLst>
          </p:cNvPr>
          <p:cNvCxnSpPr>
            <a:cxnSpLocks/>
          </p:cNvCxnSpPr>
          <p:nvPr/>
        </p:nvCxnSpPr>
        <p:spPr>
          <a:xfrm>
            <a:off x="3940277" y="5408917"/>
            <a:ext cx="59419" cy="60762"/>
          </a:xfrm>
          <a:prstGeom prst="line">
            <a:avLst/>
          </a:prstGeom>
        </p:spPr>
        <p:style>
          <a:lnRef idx="1">
            <a:schemeClr val="dk1"/>
          </a:lnRef>
          <a:fillRef idx="0">
            <a:schemeClr val="dk1"/>
          </a:fillRef>
          <a:effectRef idx="0">
            <a:schemeClr val="dk1"/>
          </a:effectRef>
          <a:fontRef idx="minor">
            <a:schemeClr val="tx1"/>
          </a:fontRef>
        </p:style>
      </p:cxnSp>
      <p:cxnSp>
        <p:nvCxnSpPr>
          <p:cNvPr id="21" name="Connettore diritto 20">
            <a:extLst>
              <a:ext uri="{FF2B5EF4-FFF2-40B4-BE49-F238E27FC236}">
                <a16:creationId xmlns:a16="http://schemas.microsoft.com/office/drawing/2014/main" id="{C4E505AC-EB3A-93D7-A919-C26639ECED0C}"/>
              </a:ext>
            </a:extLst>
          </p:cNvPr>
          <p:cNvCxnSpPr>
            <a:cxnSpLocks/>
          </p:cNvCxnSpPr>
          <p:nvPr/>
        </p:nvCxnSpPr>
        <p:spPr>
          <a:xfrm>
            <a:off x="3936648" y="5500986"/>
            <a:ext cx="59419" cy="60762"/>
          </a:xfrm>
          <a:prstGeom prst="line">
            <a:avLst/>
          </a:prstGeom>
        </p:spPr>
        <p:style>
          <a:lnRef idx="1">
            <a:schemeClr val="dk1"/>
          </a:lnRef>
          <a:fillRef idx="0">
            <a:schemeClr val="dk1"/>
          </a:fillRef>
          <a:effectRef idx="0">
            <a:schemeClr val="dk1"/>
          </a:effectRef>
          <a:fontRef idx="minor">
            <a:schemeClr val="tx1"/>
          </a:fontRef>
        </p:style>
      </p:cxnSp>
      <p:cxnSp>
        <p:nvCxnSpPr>
          <p:cNvPr id="22" name="Connettore diritto 21">
            <a:extLst>
              <a:ext uri="{FF2B5EF4-FFF2-40B4-BE49-F238E27FC236}">
                <a16:creationId xmlns:a16="http://schemas.microsoft.com/office/drawing/2014/main" id="{96B8E804-8374-CBB9-5543-BACDC9339BFB}"/>
              </a:ext>
            </a:extLst>
          </p:cNvPr>
          <p:cNvCxnSpPr>
            <a:cxnSpLocks/>
          </p:cNvCxnSpPr>
          <p:nvPr/>
        </p:nvCxnSpPr>
        <p:spPr>
          <a:xfrm flipV="1">
            <a:off x="3895310" y="5441281"/>
            <a:ext cx="100757" cy="6673"/>
          </a:xfrm>
          <a:prstGeom prst="line">
            <a:avLst/>
          </a:prstGeom>
        </p:spPr>
        <p:style>
          <a:lnRef idx="1">
            <a:schemeClr val="dk1"/>
          </a:lnRef>
          <a:fillRef idx="0">
            <a:schemeClr val="dk1"/>
          </a:fillRef>
          <a:effectRef idx="0">
            <a:schemeClr val="dk1"/>
          </a:effectRef>
          <a:fontRef idx="minor">
            <a:schemeClr val="tx1"/>
          </a:fontRef>
        </p:style>
      </p:cxnSp>
      <p:cxnSp>
        <p:nvCxnSpPr>
          <p:cNvPr id="23" name="Connettore diritto 22">
            <a:extLst>
              <a:ext uri="{FF2B5EF4-FFF2-40B4-BE49-F238E27FC236}">
                <a16:creationId xmlns:a16="http://schemas.microsoft.com/office/drawing/2014/main" id="{1502EA97-DC2C-56C0-AEA0-FABB080EBB8F}"/>
              </a:ext>
            </a:extLst>
          </p:cNvPr>
          <p:cNvCxnSpPr>
            <a:cxnSpLocks/>
          </p:cNvCxnSpPr>
          <p:nvPr/>
        </p:nvCxnSpPr>
        <p:spPr>
          <a:xfrm flipV="1">
            <a:off x="3895310" y="5534878"/>
            <a:ext cx="100757" cy="6673"/>
          </a:xfrm>
          <a:prstGeom prst="line">
            <a:avLst/>
          </a:prstGeom>
        </p:spPr>
        <p:style>
          <a:lnRef idx="1">
            <a:schemeClr val="dk1"/>
          </a:lnRef>
          <a:fillRef idx="0">
            <a:schemeClr val="dk1"/>
          </a:fillRef>
          <a:effectRef idx="0">
            <a:schemeClr val="dk1"/>
          </a:effectRef>
          <a:fontRef idx="minor">
            <a:schemeClr val="tx1"/>
          </a:fontRef>
        </p:style>
      </p:cxnSp>
      <p:cxnSp>
        <p:nvCxnSpPr>
          <p:cNvPr id="26" name="Connettore diritto 25">
            <a:extLst>
              <a:ext uri="{FF2B5EF4-FFF2-40B4-BE49-F238E27FC236}">
                <a16:creationId xmlns:a16="http://schemas.microsoft.com/office/drawing/2014/main" id="{79294FAF-A8ED-1592-33EF-D388AFFA04D8}"/>
              </a:ext>
            </a:extLst>
          </p:cNvPr>
          <p:cNvCxnSpPr>
            <a:cxnSpLocks/>
          </p:cNvCxnSpPr>
          <p:nvPr/>
        </p:nvCxnSpPr>
        <p:spPr>
          <a:xfrm>
            <a:off x="2066510" y="4429224"/>
            <a:ext cx="59419" cy="60762"/>
          </a:xfrm>
          <a:prstGeom prst="line">
            <a:avLst/>
          </a:prstGeom>
        </p:spPr>
        <p:style>
          <a:lnRef idx="1">
            <a:schemeClr val="dk1"/>
          </a:lnRef>
          <a:fillRef idx="0">
            <a:schemeClr val="dk1"/>
          </a:fillRef>
          <a:effectRef idx="0">
            <a:schemeClr val="dk1"/>
          </a:effectRef>
          <a:fontRef idx="minor">
            <a:schemeClr val="tx1"/>
          </a:fontRef>
        </p:style>
      </p:cxnSp>
      <p:cxnSp>
        <p:nvCxnSpPr>
          <p:cNvPr id="27" name="Connettore diritto 26">
            <a:extLst>
              <a:ext uri="{FF2B5EF4-FFF2-40B4-BE49-F238E27FC236}">
                <a16:creationId xmlns:a16="http://schemas.microsoft.com/office/drawing/2014/main" id="{FC93B794-B85A-BF62-F0B4-3D672A38D0EE}"/>
              </a:ext>
            </a:extLst>
          </p:cNvPr>
          <p:cNvCxnSpPr>
            <a:cxnSpLocks/>
          </p:cNvCxnSpPr>
          <p:nvPr/>
        </p:nvCxnSpPr>
        <p:spPr>
          <a:xfrm>
            <a:off x="2066510" y="4016327"/>
            <a:ext cx="59419" cy="6076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8861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magine 16">
            <a:extLst>
              <a:ext uri="{FF2B5EF4-FFF2-40B4-BE49-F238E27FC236}">
                <a16:creationId xmlns:a16="http://schemas.microsoft.com/office/drawing/2014/main" id="{0CE4C78E-429D-1081-3AE4-2928DEDA74A1}"/>
              </a:ext>
            </a:extLst>
          </p:cNvPr>
          <p:cNvPicPr>
            <a:picLocks noChangeAspect="1"/>
          </p:cNvPicPr>
          <p:nvPr/>
        </p:nvPicPr>
        <p:blipFill>
          <a:blip r:embed="rId2"/>
          <a:stretch>
            <a:fillRect/>
          </a:stretch>
        </p:blipFill>
        <p:spPr>
          <a:xfrm>
            <a:off x="719371" y="1619811"/>
            <a:ext cx="10828958" cy="1219306"/>
          </a:xfrm>
          <a:prstGeom prst="rect">
            <a:avLst/>
          </a:prstGeom>
          <a:ln>
            <a:solidFill>
              <a:schemeClr val="tx1"/>
            </a:solidFill>
          </a:ln>
        </p:spPr>
      </p:pic>
      <p:sp>
        <p:nvSpPr>
          <p:cNvPr id="6" name="Rettangolo 5">
            <a:extLst>
              <a:ext uri="{FF2B5EF4-FFF2-40B4-BE49-F238E27FC236}">
                <a16:creationId xmlns:a16="http://schemas.microsoft.com/office/drawing/2014/main" id="{E2775E8B-D561-21F5-2BCE-00DA58F486C6}"/>
              </a:ext>
            </a:extLst>
          </p:cNvPr>
          <p:cNvSpPr/>
          <p:nvPr/>
        </p:nvSpPr>
        <p:spPr>
          <a:xfrm>
            <a:off x="6096000" y="-1"/>
            <a:ext cx="6096000" cy="3027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asellaDiTesto 11">
            <a:extLst>
              <a:ext uri="{FF2B5EF4-FFF2-40B4-BE49-F238E27FC236}">
                <a16:creationId xmlns:a16="http://schemas.microsoft.com/office/drawing/2014/main" id="{7A090E95-1DE4-6BDC-93AE-C5CD7FB0A043}"/>
              </a:ext>
            </a:extLst>
          </p:cNvPr>
          <p:cNvSpPr txBox="1"/>
          <p:nvPr/>
        </p:nvSpPr>
        <p:spPr>
          <a:xfrm>
            <a:off x="0" y="6550223"/>
            <a:ext cx="10744200" cy="307777"/>
          </a:xfrm>
          <a:prstGeom prst="rect">
            <a:avLst/>
          </a:prstGeom>
          <a:solidFill>
            <a:schemeClr val="bg1">
              <a:lumMod val="75000"/>
            </a:scheme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https://github.com/colivieri89/FORMERLY-Math</a:t>
            </a:r>
          </a:p>
        </p:txBody>
      </p:sp>
      <p:sp>
        <p:nvSpPr>
          <p:cNvPr id="13" name="CasellaDiTesto 12">
            <a:extLst>
              <a:ext uri="{FF2B5EF4-FFF2-40B4-BE49-F238E27FC236}">
                <a16:creationId xmlns:a16="http://schemas.microsoft.com/office/drawing/2014/main" id="{F52313A1-D80F-20D1-0E98-C8F62366907F}"/>
              </a:ext>
            </a:extLst>
          </p:cNvPr>
          <p:cNvSpPr txBox="1"/>
          <p:nvPr/>
        </p:nvSpPr>
        <p:spPr>
          <a:xfrm>
            <a:off x="10744200" y="6550223"/>
            <a:ext cx="1447800" cy="307777"/>
          </a:xfrm>
          <a:prstGeom prst="rect">
            <a:avLst/>
          </a:prstGeom>
          <a:solidFill>
            <a:srgbClr val="C00000">
              <a:alpha val="44000"/>
            </a:srgbClr>
          </a:solidFill>
        </p:spPr>
        <p:txBody>
          <a:bodyPr wrap="square">
            <a:spAutoFit/>
          </a:bodyPr>
          <a:lstStyle/>
          <a:p>
            <a:pPr algn="ctr"/>
            <a:r>
              <a:rPr lang="en-GB" sz="1400" dirty="0">
                <a:latin typeface="Courier New" panose="02070309020205020404" pitchFamily="49" charset="0"/>
                <a:cs typeface="Courier New" panose="02070309020205020404" pitchFamily="49" charset="0"/>
              </a:rPr>
              <a:t>9/29</a:t>
            </a:r>
          </a:p>
        </p:txBody>
      </p: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B3F51839-7352-1A2F-121A-551EFC879680}"/>
                  </a:ext>
                </a:extLst>
              </p:cNvPr>
              <p:cNvSpPr txBox="1"/>
              <p:nvPr/>
            </p:nvSpPr>
            <p:spPr>
              <a:xfrm>
                <a:off x="643670" y="3084879"/>
                <a:ext cx="10904659" cy="1323439"/>
              </a:xfrm>
              <a:prstGeom prst="rect">
                <a:avLst/>
              </a:prstGeom>
              <a:noFill/>
            </p:spPr>
            <p:txBody>
              <a:bodyPr wrap="square">
                <a:spAutoFit/>
              </a:bodyPr>
              <a:lstStyle/>
              <a:p>
                <a:pPr algn="just">
                  <a:spcAft>
                    <a:spcPts val="2400"/>
                  </a:spcAft>
                </a:pPr>
                <a:r>
                  <a:rPr lang="en-GB" sz="2000" dirty="0"/>
                  <a:t>To select an Airy stress function for the equation, please use one of the following notations: </a:t>
                </a:r>
                <a14:m>
                  <m:oMath xmlns:m="http://schemas.openxmlformats.org/officeDocument/2006/math">
                    <m:r>
                      <a:rPr lang="it-IT" sz="2000" b="0" i="1" smtClean="0">
                        <a:latin typeface="Cambria Math" panose="02040503050406030204" pitchFamily="18" charset="0"/>
                      </a:rPr>
                      <m:t>𝑖</m:t>
                    </m:r>
                    <m:r>
                      <a:rPr lang="it-IT" sz="2000" b="0" i="1" smtClean="0">
                        <a:latin typeface="Cambria Math" panose="02040503050406030204" pitchFamily="18" charset="0"/>
                      </a:rPr>
                      <m:t>=2</m:t>
                    </m:r>
                  </m:oMath>
                </a14:m>
                <a:r>
                  <a:rPr lang="en-GB" sz="2000" dirty="0"/>
                  <a:t> for the quadratic function, or </a:t>
                </a:r>
                <a14:m>
                  <m:oMath xmlns:m="http://schemas.openxmlformats.org/officeDocument/2006/math">
                    <m:r>
                      <a:rPr lang="it-IT" sz="2000" b="0" i="1" smtClean="0">
                        <a:latin typeface="Cambria Math" panose="02040503050406030204" pitchFamily="18" charset="0"/>
                      </a:rPr>
                      <m:t>𝑖</m:t>
                    </m:r>
                    <m:r>
                      <a:rPr lang="it-IT" sz="2000" b="0" i="1" smtClean="0">
                        <a:latin typeface="Cambria Math" panose="02040503050406030204" pitchFamily="18" charset="0"/>
                      </a:rPr>
                      <m:t>=4 </m:t>
                    </m:r>
                  </m:oMath>
                </a14:m>
                <a:r>
                  <a:rPr lang="en-GB" sz="2000" dirty="0"/>
                  <a:t>for the quartic function. Note that different Airy stress functions can be used to </a:t>
                </a:r>
                <a:r>
                  <a:rPr lang="en-GB" sz="2000" dirty="0" err="1"/>
                  <a:t>analyze</a:t>
                </a:r>
                <a:r>
                  <a:rPr lang="en-GB" sz="2000" dirty="0"/>
                  <a:t> different solution fields, but it's important to ensure that the function you choose is either completely concave or convex.</a:t>
                </a:r>
              </a:p>
            </p:txBody>
          </p:sp>
        </mc:Choice>
        <mc:Fallback xmlns="">
          <p:sp>
            <p:nvSpPr>
              <p:cNvPr id="14" name="CasellaDiTesto 13">
                <a:extLst>
                  <a:ext uri="{FF2B5EF4-FFF2-40B4-BE49-F238E27FC236}">
                    <a16:creationId xmlns:a16="http://schemas.microsoft.com/office/drawing/2014/main" id="{B3F51839-7352-1A2F-121A-551EFC879680}"/>
                  </a:ext>
                </a:extLst>
              </p:cNvPr>
              <p:cNvSpPr txBox="1">
                <a:spLocks noRot="1" noChangeAspect="1" noMove="1" noResize="1" noEditPoints="1" noAdjustHandles="1" noChangeArrowheads="1" noChangeShapeType="1" noTextEdit="1"/>
              </p:cNvSpPr>
              <p:nvPr/>
            </p:nvSpPr>
            <p:spPr>
              <a:xfrm>
                <a:off x="643670" y="3084879"/>
                <a:ext cx="10904659" cy="1323439"/>
              </a:xfrm>
              <a:prstGeom prst="rect">
                <a:avLst/>
              </a:prstGeom>
              <a:blipFill>
                <a:blip r:embed="rId3"/>
                <a:stretch>
                  <a:fillRect l="-615" t="-2304" r="-615" b="-7373"/>
                </a:stretch>
              </a:blipFill>
            </p:spPr>
            <p:txBody>
              <a:bodyPr/>
              <a:lstStyle/>
              <a:p>
                <a:r>
                  <a:rPr lang="en-GB">
                    <a:noFill/>
                  </a:rPr>
                  <a:t> </a:t>
                </a:r>
              </a:p>
            </p:txBody>
          </p:sp>
        </mc:Fallback>
      </mc:AlternateContent>
      <p:sp>
        <p:nvSpPr>
          <p:cNvPr id="2" name="CasellaDiTesto 1">
            <a:extLst>
              <a:ext uri="{FF2B5EF4-FFF2-40B4-BE49-F238E27FC236}">
                <a16:creationId xmlns:a16="http://schemas.microsoft.com/office/drawing/2014/main" id="{4E249F5F-1A89-EDDA-F933-C39F906458E5}"/>
              </a:ext>
            </a:extLst>
          </p:cNvPr>
          <p:cNvSpPr txBox="1"/>
          <p:nvPr/>
        </p:nvSpPr>
        <p:spPr>
          <a:xfrm>
            <a:off x="0" y="302710"/>
            <a:ext cx="12192000" cy="640265"/>
          </a:xfrm>
          <a:prstGeom prst="rect">
            <a:avLst/>
          </a:prstGeom>
          <a:solidFill>
            <a:schemeClr val="bg1">
              <a:lumMod val="85000"/>
            </a:schemeClr>
          </a:solidFill>
        </p:spPr>
        <p:txBody>
          <a:bodyPr wrap="square" tIns="0" bIns="0" anchor="ctr" anchorCtr="0">
            <a:normAutofit/>
          </a:bodyPr>
          <a:lstStyle/>
          <a:p>
            <a:pPr marL="179388" marR="0" lvl="0" defTabSz="914400" rtl="0" eaLnBrk="1" fontAlgn="auto" latinLnBrk="0" hangingPunct="1">
              <a:lnSpc>
                <a:spcPct val="100000"/>
              </a:lnSpc>
              <a:spcBef>
                <a:spcPts val="0"/>
              </a:spcBef>
              <a:spcAft>
                <a:spcPts val="0"/>
              </a:spcAft>
              <a:buClrTx/>
              <a:buSzTx/>
              <a:buFontTx/>
              <a:buNone/>
              <a:tabLst/>
              <a:defRPr/>
            </a:pPr>
            <a:r>
              <a:rPr kumimoji="0" lang="en-GB" sz="2800"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Domain and Airy Stress Function Definition</a:t>
            </a:r>
            <a:endParaRPr lang="en-GB" sz="1400" dirty="0">
              <a:latin typeface="Courier New" panose="02070309020205020404" pitchFamily="49" charset="0"/>
              <a:cs typeface="Courier New" panose="02070309020205020404" pitchFamily="49" charset="0"/>
            </a:endParaRPr>
          </a:p>
        </p:txBody>
      </p:sp>
      <p:sp>
        <p:nvSpPr>
          <p:cNvPr id="3" name="CasellaDiTesto 2">
            <a:extLst>
              <a:ext uri="{FF2B5EF4-FFF2-40B4-BE49-F238E27FC236}">
                <a16:creationId xmlns:a16="http://schemas.microsoft.com/office/drawing/2014/main" id="{1B841F40-27D3-CEB6-43E1-07BC7C8AA996}"/>
              </a:ext>
            </a:extLst>
          </p:cNvPr>
          <p:cNvSpPr txBox="1"/>
          <p:nvPr/>
        </p:nvSpPr>
        <p:spPr>
          <a:xfrm>
            <a:off x="0" y="-5065"/>
            <a:ext cx="6096000" cy="307775"/>
          </a:xfrm>
          <a:prstGeom prst="rect">
            <a:avLst/>
          </a:prstGeom>
          <a:solidFill>
            <a:srgbClr val="C00000">
              <a:alpha val="44000"/>
            </a:srgbClr>
          </a:solidFill>
        </p:spPr>
        <p:txBody>
          <a:bodyPr wrap="square">
            <a:normAutofit/>
          </a:bodyPr>
          <a:lstStyle/>
          <a:p>
            <a:pPr algn="r"/>
            <a:r>
              <a:rPr lang="en-GB" sz="1400" b="1" dirty="0">
                <a:solidFill>
                  <a:schemeClr val="bg1"/>
                </a:solidFill>
                <a:cs typeface="Courier New" panose="02070309020205020404" pitchFamily="49" charset="0"/>
              </a:rPr>
              <a:t>Pre-processing</a:t>
            </a:r>
          </a:p>
        </p:txBody>
      </p:sp>
      <p:sp>
        <p:nvSpPr>
          <p:cNvPr id="24" name="Rettangolo 23">
            <a:extLst>
              <a:ext uri="{FF2B5EF4-FFF2-40B4-BE49-F238E27FC236}">
                <a16:creationId xmlns:a16="http://schemas.microsoft.com/office/drawing/2014/main" id="{D313086B-5101-FA28-5D9E-1CE3779293E7}"/>
              </a:ext>
            </a:extLst>
          </p:cNvPr>
          <p:cNvSpPr/>
          <p:nvPr/>
        </p:nvSpPr>
        <p:spPr>
          <a:xfrm>
            <a:off x="719370" y="2229464"/>
            <a:ext cx="186813" cy="287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Immagine 27">
            <a:extLst>
              <a:ext uri="{FF2B5EF4-FFF2-40B4-BE49-F238E27FC236}">
                <a16:creationId xmlns:a16="http://schemas.microsoft.com/office/drawing/2014/main" id="{2E2A4886-8D6E-BA8C-19D9-F486D1C724D8}"/>
              </a:ext>
            </a:extLst>
          </p:cNvPr>
          <p:cNvPicPr>
            <a:picLocks noChangeAspect="1"/>
          </p:cNvPicPr>
          <p:nvPr/>
        </p:nvPicPr>
        <p:blipFill>
          <a:blip r:embed="rId4"/>
          <a:stretch>
            <a:fillRect/>
          </a:stretch>
        </p:blipFill>
        <p:spPr>
          <a:xfrm>
            <a:off x="906184" y="4766551"/>
            <a:ext cx="7750212" cy="1310754"/>
          </a:xfrm>
          <a:prstGeom prst="rect">
            <a:avLst/>
          </a:prstGeom>
        </p:spPr>
      </p:pic>
      <p:sp>
        <p:nvSpPr>
          <p:cNvPr id="29" name="Rettangolo 28">
            <a:extLst>
              <a:ext uri="{FF2B5EF4-FFF2-40B4-BE49-F238E27FC236}">
                <a16:creationId xmlns:a16="http://schemas.microsoft.com/office/drawing/2014/main" id="{7D483397-5111-A7F8-5AE5-CC3DD08A28EE}"/>
              </a:ext>
            </a:extLst>
          </p:cNvPr>
          <p:cNvSpPr/>
          <p:nvPr/>
        </p:nvSpPr>
        <p:spPr>
          <a:xfrm>
            <a:off x="3657601" y="5631877"/>
            <a:ext cx="285135" cy="3077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 name="Connettore a gomito 30">
            <a:extLst>
              <a:ext uri="{FF2B5EF4-FFF2-40B4-BE49-F238E27FC236}">
                <a16:creationId xmlns:a16="http://schemas.microsoft.com/office/drawing/2014/main" id="{DB0F9A04-21E9-8E77-096F-1D8E5642A310}"/>
              </a:ext>
            </a:extLst>
          </p:cNvPr>
          <p:cNvCxnSpPr>
            <a:cxnSpLocks/>
            <a:stCxn id="32" idx="2"/>
            <a:endCxn id="29" idx="0"/>
          </p:cNvCxnSpPr>
          <p:nvPr/>
        </p:nvCxnSpPr>
        <p:spPr>
          <a:xfrm rot="16200000" flipH="1">
            <a:off x="2365689" y="4197397"/>
            <a:ext cx="393688" cy="2475272"/>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Rettangolo 31">
            <a:extLst>
              <a:ext uri="{FF2B5EF4-FFF2-40B4-BE49-F238E27FC236}">
                <a16:creationId xmlns:a16="http://schemas.microsoft.com/office/drawing/2014/main" id="{66D88B0D-AEAC-A13A-6556-3CC56BC6CE40}"/>
              </a:ext>
            </a:extLst>
          </p:cNvPr>
          <p:cNvSpPr/>
          <p:nvPr/>
        </p:nvSpPr>
        <p:spPr>
          <a:xfrm>
            <a:off x="1007807" y="4930412"/>
            <a:ext cx="634180" cy="3077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02411955"/>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1425</Words>
  <Application>Microsoft Office PowerPoint</Application>
  <PresentationFormat>Widescreen</PresentationFormat>
  <Paragraphs>142</Paragraphs>
  <Slides>29</Slides>
  <Notes>0</Notes>
  <HiddenSlides>1</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29</vt:i4>
      </vt:variant>
    </vt:vector>
  </HeadingPairs>
  <TitlesOfParts>
    <vt:vector size="35" baseType="lpstr">
      <vt:lpstr>Arial</vt:lpstr>
      <vt:lpstr>Calibri</vt:lpstr>
      <vt:lpstr>Calibri Light</vt:lpstr>
      <vt:lpstr>Cambria Math</vt:lpstr>
      <vt:lpstr>Courier New</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Carlo OLIVIERI</dc:creator>
  <cp:lastModifiedBy>Carlo OLIVIERI</cp:lastModifiedBy>
  <cp:revision>9</cp:revision>
  <dcterms:created xsi:type="dcterms:W3CDTF">2023-03-14T08:28:05Z</dcterms:created>
  <dcterms:modified xsi:type="dcterms:W3CDTF">2023-03-14T14:21:21Z</dcterms:modified>
</cp:coreProperties>
</file>